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2.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33.xml" ContentType="application/vnd.openxmlformats-officedocument.presentationml.slide+xml"/>
  <Override PartName="/ppt/slides/slide51.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9.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38.xml" ContentType="application/vnd.openxmlformats-officedocument.presentationml.slide+xml"/>
  <Override PartName="/ppt/slides/slide49.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3.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3.xml" ContentType="application/vnd.openxmlformats-officedocument.presentationml.notesSlide+xml"/>
  <Override PartName="/ppt/notesSlides/notesSlide15.xml" ContentType="application/vnd.openxmlformats-officedocument.presentationml.notesSlide+xml"/>
  <Override PartName="/ppt/notesSlides/notesSlide25.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0.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39.xml" ContentType="application/vnd.openxmlformats-officedocument.presentationml.notesSlide+xml"/>
  <Override PartName="/ppt/notesSlides/notesSlide27.xml" ContentType="application/vnd.openxmlformats-officedocument.presentationml.notesSlide+xml"/>
  <Override PartName="/ppt/notesSlides/notesSlide34.xml" ContentType="application/vnd.openxmlformats-officedocument.presentationml.notesSlide+xml"/>
  <Override PartName="/ppt/notesSlides/notesSlide28.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6"/>
  </p:notesMasterIdLst>
  <p:handoutMasterIdLst>
    <p:handoutMasterId r:id="rId57"/>
  </p:handoutMasterIdLst>
  <p:sldIdLst>
    <p:sldId id="256" r:id="rId2"/>
    <p:sldId id="268" r:id="rId3"/>
    <p:sldId id="269" r:id="rId4"/>
    <p:sldId id="25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267" r:id="rId54"/>
    <p:sldId id="318" r:id="rId55"/>
  </p:sldIdLst>
  <p:sldSz cx="12192000" cy="6858000"/>
  <p:notesSz cx="6797675" cy="9926638"/>
  <p:embeddedFontLst>
    <p:embeddedFont>
      <p:font typeface="Huawei Sans" panose="020C0503030203020204" pitchFamily="34" charset="0"/>
      <p:regular r:id="rId58"/>
      <p:bold r:id="rId59"/>
    </p:embeddedFont>
    <p:embeddedFont>
      <p:font typeface="方正兰亭黑简体" panose="02000000000000000000" pitchFamily="2" charset="-122"/>
      <p:regular r:id="rId60"/>
    </p:embeddedFont>
    <p:embeddedFont>
      <p:font typeface="微软雅黑" panose="020B0503020204020204" pitchFamily="34" charset="-122"/>
      <p:regular r:id="rId61"/>
      <p:bold r:id="rId6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47" clrIdx="0">
    <p:extLst>
      <p:ext uri="{19B8F6BF-5375-455C-9EA6-DF929625EA0E}">
        <p15:presenceInfo xmlns:p15="http://schemas.microsoft.com/office/powerpoint/2012/main" userId="S-1-5-21-147214757-305610072-1517763936-4736116" providerId="AD"/>
      </p:ext>
    </p:extLst>
  </p:cmAuthor>
  <p:cmAuthor id="2" name="xululu (A)" initials="x(" lastIdx="1" clrIdx="1">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1418" autoAdjust="0"/>
  </p:normalViewPr>
  <p:slideViewPr>
    <p:cSldViewPr snapToGrid="0" snapToObjects="1">
      <p:cViewPr varScale="1">
        <p:scale>
          <a:sx n="134" d="100"/>
          <a:sy n="134" d="100"/>
        </p:scale>
        <p:origin x="1458"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660"/>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commentAuthors" Target="commentAuthors.xml"/><Relationship Id="rId68"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presProps" Target="presProps.xml"/><Relationship Id="rId69"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8/24/2020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3368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0246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5239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7075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9879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3386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Each BGP peer initiates a TCP three-way handshake, so two TCP connections are established. Actually, BGP retains only one TCP connection. After obtaining the BGP identifier of the peer from an Open message, the BGP peer compares the local router ID with the peer router ID. If the local router ID is smaller than the remote router ID, the local router terminates the TCP connection and uses the TCP connection initiated by the remote router to exchange BGP messages.</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13210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3431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8862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Different from common IGP protocols, BGP uses TCP as the transport layer protocol and port 179. This enables BGP to establish peer relationships between indirectly connected routers.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60072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48276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2453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4657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Opt Parm Len: indicates the length of Optional parameters.</a:t>
            </a:r>
          </a:p>
          <a:p>
            <a:pPr lvl="0"/>
            <a:r>
              <a:rPr lang="en-US" smtClean="0"/>
              <a:t>Optional parameters: declares optional capabilities of a BGP router, such as authentication and multi-protocol support.</a:t>
            </a:r>
            <a:endParaRPr lang="en-US" altLang="zh-CN" smtClean="0">
              <a:sym typeface="Huawei Sans" panose="020C0503030203020204" pitchFamily="34" charset="0"/>
            </a:endParaRPr>
          </a:p>
          <a:p>
            <a:pPr lvl="0"/>
            <a:r>
              <a:rPr lang="en-US" smtClean="0"/>
              <a:t>In addition to IPv4 unicast routing information, BGP4+ supports multiple network layer protocols, such as IPv6 and multicast. During negotiation, BGP peers negotiate the support for network layer protocols through the Optional parameters field.</a:t>
            </a:r>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27812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Unfeasible routes length: indicates the length of the Unfeasible Routes field, in bytes. If the value is 0, the Withdrawn Routes field does not exist.</a:t>
            </a:r>
            <a:endParaRPr lang="en-US" altLang="zh-CN" smtClean="0"/>
          </a:p>
          <a:p>
            <a:r>
              <a:rPr lang="en-US" altLang="zh-CN" smtClean="0"/>
              <a:t>Withdrawn Routes Length: </a:t>
            </a:r>
            <a:r>
              <a:rPr lang="en-US" smtClean="0"/>
              <a:t>indicates the length of the Withdrawn Routes field. If the value is 0, the Withdrawn Routes field is omitted.</a:t>
            </a:r>
            <a:endParaRPr lang="en-US" altLang="zh-CN" smtClean="0"/>
          </a:p>
          <a:p>
            <a:pPr lvl="0"/>
            <a:r>
              <a:rPr lang="en-US" smtClean="0"/>
              <a:t>Total path attribute length: indicates the length of the Path Attributes field, in bytes. If the value is 0, the Path Attributes field does not exist.</a:t>
            </a:r>
            <a:endParaRPr lang="en-US" altLang="zh-CN" smtClean="0">
              <a:sym typeface="Huawei Sans" panose="020C0503030203020204" pitchFamily="34" charset="0"/>
            </a:endParaRPr>
          </a:p>
          <a:p>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50658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1031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223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During Open message negotiation, the two BGP routers negotiate whether they support route-refresh. If they support route-refresh, you can run the </a:t>
            </a:r>
            <a:r>
              <a:rPr lang="en-US" b="1" dirty="0" smtClean="0"/>
              <a:t>refresh </a:t>
            </a:r>
            <a:r>
              <a:rPr lang="en-US" b="1" dirty="0" err="1" smtClean="0"/>
              <a:t>bgp</a:t>
            </a:r>
            <a:r>
              <a:rPr lang="en-US" b="1" dirty="0" smtClean="0"/>
              <a:t> </a:t>
            </a:r>
            <a:r>
              <a:rPr lang="en-US" dirty="0" smtClean="0"/>
              <a:t>command to softly reset the BGP connection to refresh a BGP routing table without tearing down any BGP connection</a:t>
            </a:r>
            <a:endParaRPr lang="en-US" altLang="zh-CN" dirty="0" smtClean="0"/>
          </a:p>
          <a:p>
            <a:r>
              <a:rPr lang="en-US" dirty="0" smtClean="0"/>
              <a:t>If a device's peer does not support route-refresh, you can run the </a:t>
            </a:r>
            <a:r>
              <a:rPr lang="en-US" b="1" dirty="0" smtClean="0"/>
              <a:t>peer keep-all-routes </a:t>
            </a:r>
            <a:r>
              <a:rPr lang="en-US" dirty="0" smtClean="0"/>
              <a:t>command to configure the device to retain all routing updates received from the peer so that the device can refresh its routing table without tearing down the BGP connection with the peer. </a:t>
            </a:r>
            <a:endParaRPr lang="en-US" altLang="zh-CN" dirty="0" smtClean="0"/>
          </a:p>
          <a:p>
            <a:r>
              <a:rPr lang="en-US" dirty="0" smtClean="0"/>
              <a:t>By default, the device is not configured to retain all routing updates received from the peer.</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068602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6246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Initially, BGP is in Idle state. In Idle state, a BGP device refuses BGP connection requests from the peer. The BGP device initiates a TCP connection with its BGP peer and changes its state to Connect only after receiving a Start event from the system.</a:t>
            </a:r>
            <a:endParaRPr lang="en-US" altLang="zh-CN" dirty="0" smtClean="0"/>
          </a:p>
          <a:p>
            <a:pPr lvl="1">
              <a:lnSpc>
                <a:spcPct val="100000"/>
              </a:lnSpc>
            </a:pPr>
            <a:r>
              <a:rPr lang="en-US" dirty="0" smtClean="0"/>
              <a:t>The Start event occurs when an operator configures a BGP process or resets an existing BGP process or when the router software resets a BGP process.</a:t>
            </a:r>
          </a:p>
          <a:p>
            <a:pPr lvl="1">
              <a:lnSpc>
                <a:spcPct val="100000"/>
              </a:lnSpc>
            </a:pPr>
            <a:r>
              <a:rPr lang="en-US" dirty="0" smtClean="0"/>
              <a:t>If an error occurs in any state, for example, BGP receives a Notification message or a TCP disconnection notification, BGP returns to the Idle state.</a:t>
            </a:r>
          </a:p>
          <a:p>
            <a:pPr>
              <a:lnSpc>
                <a:spcPct val="100000"/>
              </a:lnSpc>
            </a:pPr>
            <a:r>
              <a:rPr lang="en-US" dirty="0" smtClean="0"/>
              <a:t>In the Connect state, BGP starts the Connect Retry timer and waits for a TCP connection to be established:</a:t>
            </a:r>
          </a:p>
          <a:p>
            <a:pPr lvl="1">
              <a:lnSpc>
                <a:spcPct val="100000"/>
              </a:lnSpc>
            </a:pPr>
            <a:r>
              <a:rPr lang="en-US" dirty="0" smtClean="0"/>
              <a:t>If the TCP connection is established, BGP sends an Open message to the peer and transitions to the </a:t>
            </a:r>
            <a:r>
              <a:rPr lang="en-US" dirty="0" err="1" smtClean="0"/>
              <a:t>OpenSent</a:t>
            </a:r>
            <a:r>
              <a:rPr lang="en-US" dirty="0" smtClean="0"/>
              <a:t> state.</a:t>
            </a:r>
          </a:p>
          <a:p>
            <a:pPr lvl="1">
              <a:lnSpc>
                <a:spcPct val="100000"/>
              </a:lnSpc>
            </a:pPr>
            <a:r>
              <a:rPr lang="en-US" dirty="0" smtClean="0"/>
              <a:t>If the TCP connection fails to be established, BGP transitions to the Active state.</a:t>
            </a:r>
          </a:p>
          <a:p>
            <a:pPr lvl="1">
              <a:lnSpc>
                <a:spcPct val="100000"/>
              </a:lnSpc>
            </a:pPr>
            <a:r>
              <a:rPr lang="en-US" dirty="0" smtClean="0"/>
              <a:t>If the BGP device does not receive a response from the peer before the Connect Retry timer expires, the BGP device attempts to establish a TCP connection with another peer and stays in Connect state.</a:t>
            </a:r>
            <a:endParaRPr lang="en-US" altLang="zh-CN" dirty="0" smtClean="0"/>
          </a:p>
          <a:p>
            <a:pPr lvl="0">
              <a:lnSpc>
                <a:spcPct val="100000"/>
              </a:lnSpc>
            </a:pPr>
            <a:r>
              <a:rPr lang="en-US" dirty="0" smtClean="0"/>
              <a:t>In Active state, the BGP device keeps trying to establish a TCP connection with the peer.</a:t>
            </a:r>
          </a:p>
          <a:p>
            <a:pPr lvl="1">
              <a:lnSpc>
                <a:spcPct val="100000"/>
              </a:lnSpc>
            </a:pPr>
            <a:r>
              <a:rPr lang="en-US" dirty="0" smtClean="0"/>
              <a:t>If the TCP connection is established, BGP sends an Open message to the peer, terminates the Connect Retry timer, and transitions to the </a:t>
            </a:r>
            <a:r>
              <a:rPr lang="en-US" dirty="0" err="1" smtClean="0"/>
              <a:t>OpenSent</a:t>
            </a:r>
            <a:r>
              <a:rPr lang="en-US" dirty="0" smtClean="0"/>
              <a:t> state.</a:t>
            </a:r>
          </a:p>
          <a:p>
            <a:pPr lvl="1">
              <a:lnSpc>
                <a:spcPct val="100000"/>
              </a:lnSpc>
            </a:pPr>
            <a:r>
              <a:rPr lang="en-US" dirty="0" smtClean="0"/>
              <a:t>If the TCP connection fails to be established, BGP stays in Active state.</a:t>
            </a:r>
          </a:p>
          <a:p>
            <a:pPr lvl="1">
              <a:lnSpc>
                <a:spcPct val="100000"/>
              </a:lnSpc>
            </a:pPr>
            <a:r>
              <a:rPr lang="en-US" dirty="0" smtClean="0"/>
              <a:t>If the BGP device does not receive a response from the peer before the Connect Retry timer expires, the BGP device returns to the Connect state.</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213165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582392"/>
          </a:xfrm>
        </p:spPr>
        <p:txBody>
          <a:bodyPr/>
          <a:lstStyle/>
          <a:p>
            <a:pPr lvl="0"/>
            <a:r>
              <a:rPr lang="en-US" dirty="0" smtClean="0"/>
              <a:t>In </a:t>
            </a:r>
            <a:r>
              <a:rPr lang="en-US" dirty="0" err="1" smtClean="0"/>
              <a:t>OpenSent</a:t>
            </a:r>
            <a:r>
              <a:rPr lang="en-US" dirty="0" smtClean="0"/>
              <a:t> state, the BGP device waits for an Open message from the peer and then checks the validity of the received Open message, including the AS number, version, and authentication password.</a:t>
            </a:r>
          </a:p>
          <a:p>
            <a:pPr lvl="1"/>
            <a:r>
              <a:rPr lang="en-US" dirty="0" smtClean="0"/>
              <a:t>If the received Open message is valid, BGP sends a </a:t>
            </a:r>
            <a:r>
              <a:rPr lang="en-US" dirty="0" err="1" smtClean="0"/>
              <a:t>Keepalive</a:t>
            </a:r>
            <a:r>
              <a:rPr lang="en-US" dirty="0" smtClean="0"/>
              <a:t> message and transitions to the </a:t>
            </a:r>
            <a:r>
              <a:rPr lang="en-US" dirty="0" err="1" smtClean="0"/>
              <a:t>OpenConfirm</a:t>
            </a:r>
            <a:r>
              <a:rPr lang="en-US" dirty="0" smtClean="0"/>
              <a:t> state.</a:t>
            </a:r>
          </a:p>
          <a:p>
            <a:pPr lvl="1"/>
            <a:r>
              <a:rPr lang="en-US" dirty="0" smtClean="0"/>
              <a:t>If the received Open message is invalid, the BGP device sends a Notification message to the peer and returns to the Idle state.</a:t>
            </a:r>
            <a:endParaRPr lang="en-US" altLang="zh-CN" dirty="0" smtClean="0"/>
          </a:p>
          <a:p>
            <a:pPr lvl="0"/>
            <a:r>
              <a:rPr lang="en-US" dirty="0" smtClean="0"/>
              <a:t>In </a:t>
            </a:r>
            <a:r>
              <a:rPr lang="en-US" dirty="0" err="1" smtClean="0"/>
              <a:t>OpenConfirm</a:t>
            </a:r>
            <a:r>
              <a:rPr lang="en-US" dirty="0" smtClean="0"/>
              <a:t> state, the BGP device waits for a </a:t>
            </a:r>
            <a:r>
              <a:rPr lang="en-US" dirty="0" err="1" smtClean="0"/>
              <a:t>Keepalive</a:t>
            </a:r>
            <a:r>
              <a:rPr lang="en-US" dirty="0" smtClean="0"/>
              <a:t> or Notification message from the peer. If the BGP device receives a </a:t>
            </a:r>
            <a:r>
              <a:rPr lang="en-US" dirty="0" err="1" smtClean="0"/>
              <a:t>Keepalive</a:t>
            </a:r>
            <a:r>
              <a:rPr lang="en-US" dirty="0" smtClean="0"/>
              <a:t> message, it changes to the Established state. If it receives a Notification message, it returns to the Idle state.</a:t>
            </a:r>
            <a:endParaRPr lang="en-US" altLang="zh-CN" dirty="0" smtClean="0"/>
          </a:p>
          <a:p>
            <a:pPr lvl="0"/>
            <a:r>
              <a:rPr lang="en-US" dirty="0" smtClean="0"/>
              <a:t>In Established state, the BGP device exchanges Update, </a:t>
            </a:r>
            <a:r>
              <a:rPr lang="en-US" dirty="0" err="1" smtClean="0"/>
              <a:t>Keepalive</a:t>
            </a:r>
            <a:r>
              <a:rPr lang="en-US" dirty="0" smtClean="0"/>
              <a:t>, Route-refresh, and Notification messages with the peer.</a:t>
            </a:r>
          </a:p>
          <a:p>
            <a:pPr lvl="1"/>
            <a:r>
              <a:rPr lang="en-US" dirty="0" smtClean="0"/>
              <a:t>If the BGP device receives a valid Update or </a:t>
            </a:r>
            <a:r>
              <a:rPr lang="en-US" dirty="0" err="1" smtClean="0"/>
              <a:t>Keepalive</a:t>
            </a:r>
            <a:r>
              <a:rPr lang="en-US" dirty="0" smtClean="0"/>
              <a:t> message, it considers that the peer is working properly and maintains the BGP connection with the peer.</a:t>
            </a:r>
          </a:p>
          <a:p>
            <a:pPr lvl="1"/>
            <a:r>
              <a:rPr lang="en-US" dirty="0" smtClean="0"/>
              <a:t>If the BGP device receives an invalid Update or </a:t>
            </a:r>
            <a:r>
              <a:rPr lang="en-US" dirty="0" err="1" smtClean="0"/>
              <a:t>Keepalive</a:t>
            </a:r>
            <a:r>
              <a:rPr lang="en-US" dirty="0" smtClean="0"/>
              <a:t> message, it sends a Notification message to the peer and returns to the Idle state.</a:t>
            </a:r>
          </a:p>
          <a:p>
            <a:pPr lvl="1"/>
            <a:r>
              <a:rPr lang="en-US" dirty="0" smtClean="0"/>
              <a:t>If the BGP device receives a Route-refresh message, it does not change its status.</a:t>
            </a:r>
          </a:p>
          <a:p>
            <a:pPr lvl="1"/>
            <a:r>
              <a:rPr lang="en-US" dirty="0" smtClean="0"/>
              <a:t>If the BGP device receives a Notification message, it returns to the Idle state.</a:t>
            </a:r>
          </a:p>
          <a:p>
            <a:pPr lvl="1"/>
            <a:r>
              <a:rPr lang="en-US" dirty="0" smtClean="0"/>
              <a:t>If BGP receives a TCP disconnect notification, it terminates the TCP connection with the peer and returns to the Idle state.</a:t>
            </a:r>
            <a:endParaRPr lang="en-US" altLang="zh-CN" dirty="0" smtClean="0"/>
          </a:p>
        </p:txBody>
      </p:sp>
    </p:spTree>
    <p:extLst>
      <p:ext uri="{BB962C8B-B14F-4D97-AF65-F5344CB8AC3E}">
        <p14:creationId xmlns:p14="http://schemas.microsoft.com/office/powerpoint/2010/main" val="2627750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52055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2585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51535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BGP peer table lists the BGP peer of the local device and the status of the peer.</a:t>
            </a:r>
          </a:p>
          <a:p>
            <a:r>
              <a:rPr lang="en-US" dirty="0" err="1" smtClean="0"/>
              <a:t>MsgRcvd</a:t>
            </a:r>
            <a:r>
              <a:rPr lang="en-US" dirty="0" smtClean="0"/>
              <a:t>: indicates the number of received messages. </a:t>
            </a:r>
          </a:p>
          <a:p>
            <a:r>
              <a:rPr lang="en-US" dirty="0" err="1" smtClean="0"/>
              <a:t>MsgSent</a:t>
            </a:r>
            <a:r>
              <a:rPr lang="en-US" dirty="0" smtClean="0"/>
              <a:t>: indicates the number of sent messages.</a:t>
            </a:r>
          </a:p>
          <a:p>
            <a:r>
              <a:rPr lang="en-US" dirty="0" err="1" smtClean="0"/>
              <a:t>OutQ</a:t>
            </a:r>
            <a:r>
              <a:rPr lang="en-US" dirty="0" smtClean="0"/>
              <a:t>: indicates the message to be sent to the specified peer. The value is always 0.</a:t>
            </a:r>
            <a:endParaRPr lang="en-US" altLang="zh-CN" dirty="0"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9853509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备注占位符 9"/>
          <p:cNvSpPr>
            <a:spLocks noGrp="1"/>
          </p:cNvSpPr>
          <p:nvPr>
            <p:ph type="body" idx="1"/>
          </p:nvPr>
        </p:nvSpPr>
        <p:spPr/>
        <p:txBody>
          <a:bodyPr/>
          <a:lstStyle/>
          <a:p>
            <a:r>
              <a:rPr lang="en-US" smtClean="0"/>
              <a:t>The BGP routing table lists all the BGP routes discovered by the local device. If multiple routes to the same destination exist, all the routes are listed, but only one route is preferred for each destination.</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1246217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b="1" dirty="0" smtClean="0"/>
              <a:t>display </a:t>
            </a:r>
            <a:r>
              <a:rPr lang="en-US" b="1" dirty="0" err="1" smtClean="0"/>
              <a:t>bgp</a:t>
            </a:r>
            <a:r>
              <a:rPr lang="en-US" b="1" dirty="0" smtClean="0"/>
              <a:t> routing-table ipv4-address</a:t>
            </a:r>
            <a:r>
              <a:rPr lang="en-US" dirty="0" smtClean="0"/>
              <a:t> { </a:t>
            </a:r>
            <a:r>
              <a:rPr lang="en-US" i="1" dirty="0" smtClean="0"/>
              <a:t>mask</a:t>
            </a:r>
            <a:r>
              <a:rPr lang="en-US" dirty="0" smtClean="0"/>
              <a:t> | </a:t>
            </a:r>
            <a:r>
              <a:rPr lang="en-US" i="1" dirty="0" smtClean="0"/>
              <a:t>mask-length</a:t>
            </a:r>
            <a:r>
              <a:rPr lang="en-US" dirty="0" smtClean="0"/>
              <a:t> } command displays information about a BGP route with a specified IP address/mask length. The information includes the route originator, next-hop address, and route path attributes.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610730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39445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routes imported using the </a:t>
            </a:r>
            <a:r>
              <a:rPr lang="en-US" b="1" dirty="0" smtClean="0"/>
              <a:t>network</a:t>
            </a:r>
            <a:r>
              <a:rPr lang="en-US" dirty="0" smtClean="0"/>
              <a:t> command must exist in the IP routing table. Otherwise, the routes cannot be imported to the BGP routing table.</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70589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33426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8545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route summarization is performed, the local BGP routing table contains an additional summarized route in addition to the original specific routes.</a:t>
            </a:r>
            <a:endParaRPr lang="en-US" altLang="zh-CN" dirty="0" smtClean="0"/>
          </a:p>
          <a:p>
            <a:pPr lvl="0"/>
            <a:r>
              <a:rPr lang="en-US" dirty="0" smtClean="0"/>
              <a:t>If </a:t>
            </a:r>
            <a:r>
              <a:rPr lang="en-US" b="1" dirty="0" smtClean="0"/>
              <a:t>detail-suppressed</a:t>
            </a:r>
            <a:r>
              <a:rPr lang="en-US" dirty="0" smtClean="0"/>
              <a:t> is specified during route summarization, BGP advertises only the summarized route to the peer, but not the specific routes before route summarization.</a:t>
            </a:r>
            <a:endParaRPr lang="en-US" altLang="zh-CN" dirty="0" smtClean="0">
              <a:sym typeface="Huawei Sans" panose="020C0503030203020204" pitchFamily="34" charset="0"/>
            </a:endParaRPr>
          </a:p>
          <a:p>
            <a:pPr lvl="0"/>
            <a:r>
              <a:rPr lang="en-US" dirty="0" smtClean="0"/>
              <a:t>If </a:t>
            </a:r>
            <a:r>
              <a:rPr lang="en-US" b="1" dirty="0" smtClean="0"/>
              <a:t>detail-suppressed</a:t>
            </a:r>
            <a:r>
              <a:rPr lang="en-US" dirty="0" smtClean="0"/>
              <a:t> is configured during route summarization, only BGP route to 10.1.0.0/22 is displayed in R3's routing table, and the specific routes before summarization are not displayed.</a:t>
            </a:r>
          </a:p>
          <a:p>
            <a:pPr lvl="0"/>
            <a:endParaRPr lang="en-US" altLang="zh-CN" dirty="0" smtClean="0">
              <a:sym typeface="Huawei Sans" panose="020C0503030203020204" pitchFamily="34" charset="0"/>
            </a:endParaRP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12574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30481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3666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238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29246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9780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7783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root cause of this problem is that the BGP-incapable router in AS 200 does not have the route learned from BGP. As a result, R1 fails to find the route and discards the packet. BGP synchronization is defined as follows: BGP routes are advertised only when they exist in the IGP routing table. For example, in the figure, when R3 finds that the OSPF routing table does not contain the route to 10.0.4.0/24, R3 does not advertise the route to R5. This prevents subsequent access failures.</a:t>
            </a:r>
            <a:endParaRPr lang="en-US" altLang="zh-CN" smtClean="0"/>
          </a:p>
          <a:p>
            <a:r>
              <a:rPr lang="en-US" smtClean="0"/>
              <a:t>The solutions are as follows:</a:t>
            </a:r>
            <a:endParaRPr lang="en-US" altLang="zh-CN" smtClean="0"/>
          </a:p>
          <a:p>
            <a:pPr lvl="1"/>
            <a:r>
              <a:rPr lang="en-US" smtClean="0"/>
              <a:t>BGP routes are redistributed to an IGP. This mode is seldom used.</a:t>
            </a:r>
            <a:endParaRPr lang="en-US" altLang="zh-CN" smtClean="0"/>
          </a:p>
          <a:p>
            <a:pPr lvl="1"/>
            <a:r>
              <a:rPr lang="en-US" smtClean="0"/>
              <a:t>Fully-mesh IBGP peer relationships are established so that all routers on the network have BGP routes.</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0892854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41892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router ID is not set, BGP selects the router ID in the system view as the router ID. For router ID selection rules in the system view, see the description about the router-id command.</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392259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9960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24953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49002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58685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179</a:t>
            </a:r>
          </a:p>
          <a:p>
            <a:pPr marL="228600" indent="-228600">
              <a:buFont typeface="+mj-lt"/>
              <a:buAutoNum type="arabicPeriod"/>
            </a:pPr>
            <a:r>
              <a:rPr lang="en-US" dirty="0" smtClean="0"/>
              <a:t>BGP peer relationships fall into IBGP and EBGP peer relationships, which are classified based on whether the two devices belong to the same AS.</a:t>
            </a:r>
            <a:endParaRPr lang="en-US" altLang="zh-CN" dirty="0" smtClean="0"/>
          </a:p>
          <a:p>
            <a:pPr marL="228600" indent="-228600">
              <a:buFont typeface="+mj-lt"/>
              <a:buAutoNum type="arabicPeriod"/>
            </a:pPr>
            <a:r>
              <a:rPr lang="en-US" dirty="0" smtClean="0"/>
              <a:t>B, D</a:t>
            </a:r>
          </a:p>
          <a:p>
            <a:pPr lvl="0"/>
            <a:endParaRPr lang="en-US" altLang="zh-CN" dirty="0" smtClean="0"/>
          </a:p>
          <a:p>
            <a:pPr lvl="0"/>
            <a:endParaRPr lang="en-US" altLang="zh-CN" dirty="0" smtClean="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925081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13602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12157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IANA: an organization under the Internet Architecture Board (IAB). The IANA authorizes the Network Information Center (NIC) and other organizations to assign IP addresses and domain names. In addition, the IANA maintains the protocol identifier database used by the TCP/IP protocol suite, including AS numbers.</a:t>
            </a:r>
            <a:endParaRPr lang="en-US" altLang="zh-CN" smtClean="0"/>
          </a:p>
          <a:p>
            <a:pPr lvl="0"/>
            <a:r>
              <a:rPr lang="en-US" smtClean="0"/>
              <a:t>In 16-bit format, AS numbers 64512-65534 are private ones. In 32-bit format, AS numbers 4200000000-4294967294 are private ones.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27458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Virtual private network (VPN): is used to build a logically and directly connected network.</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02573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6039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latest RFC for BGP-4 is RFC 4271. Compared with RFC 1771, RFC 4271 further describes some details, such as events, state machine, and BGP route decision-making process.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769964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ext uri="{D42A27DB-BD31-4B8C-83A1-F6EECF244321}">
                <p14:modId xmlns:p14="http://schemas.microsoft.com/office/powerpoint/2010/main" val="409076720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ext uri="{D42A27DB-BD31-4B8C-83A1-F6EECF244321}">
                <p14:modId xmlns:p14="http://schemas.microsoft.com/office/powerpoint/2010/main" val="324888974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609404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2262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4#目标">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970679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30" name="文本占位符 29">
            <a:extLst>
              <a:ext uri="{FF2B5EF4-FFF2-40B4-BE49-F238E27FC236}">
                <a16:creationId xmlns:a16="http://schemas.microsoft.com/office/drawing/2014/main" xmlns="" id="{9222DE04-150A-4B21-BBE8-D63BF538DAD8}"/>
              </a:ext>
            </a:extLst>
          </p:cNvPr>
          <p:cNvSpPr>
            <a:spLocks noGrp="1"/>
          </p:cNvSpPr>
          <p:nvPr>
            <p:ph type="body" sz="quarter" idx="13"/>
          </p:nvPr>
        </p:nvSpPr>
        <p:spPr/>
        <p:txBody>
          <a:bodyPr/>
          <a:lstStyle/>
          <a:p>
            <a:r>
              <a:rPr lang="en-US" altLang="zh-CN" smtClean="0"/>
              <a:t>Shi Miaomiao/swx791350</a:t>
            </a:r>
            <a:endParaRPr lang="en-US" altLang="zh-CN" dirty="0"/>
          </a:p>
        </p:txBody>
      </p:sp>
      <p:sp>
        <p:nvSpPr>
          <p:cNvPr id="31" name="文本占位符 30">
            <a:extLst>
              <a:ext uri="{FF2B5EF4-FFF2-40B4-BE49-F238E27FC236}">
                <a16:creationId xmlns:a16="http://schemas.microsoft.com/office/drawing/2014/main" xmlns="" id="{47498207-F2FB-47BE-B008-9E7AD9D351B9}"/>
              </a:ext>
            </a:extLst>
          </p:cNvPr>
          <p:cNvSpPr>
            <a:spLocks noGrp="1"/>
          </p:cNvSpPr>
          <p:nvPr>
            <p:ph type="body" sz="quarter" idx="14"/>
          </p:nvPr>
        </p:nvSpPr>
        <p:spPr/>
        <p:txBody>
          <a:bodyPr/>
          <a:lstStyle/>
          <a:p>
            <a:r>
              <a:rPr lang="en-US" altLang="zh-CN" smtClean="0"/>
              <a:t>2019-12-17</a:t>
            </a:r>
            <a:endParaRPr lang="en-US" altLang="zh-CN" dirty="0"/>
          </a:p>
        </p:txBody>
      </p:sp>
      <p:sp>
        <p:nvSpPr>
          <p:cNvPr id="5" name="文本占位符 4"/>
          <p:cNvSpPr>
            <a:spLocks noGrp="1"/>
          </p:cNvSpPr>
          <p:nvPr>
            <p:ph type="body" sz="quarter" idx="15"/>
          </p:nvPr>
        </p:nvSpPr>
        <p:spPr/>
        <p:txBody>
          <a:bodyPr/>
          <a:lstStyle/>
          <a:p>
            <a:endParaRPr lang="zh-CN" altLang="en-US"/>
          </a:p>
        </p:txBody>
      </p:sp>
      <p:sp>
        <p:nvSpPr>
          <p:cNvPr id="33" name="文本占位符 32">
            <a:extLst>
              <a:ext uri="{FF2B5EF4-FFF2-40B4-BE49-F238E27FC236}">
                <a16:creationId xmlns:a16="http://schemas.microsoft.com/office/drawing/2014/main" xmlns="" id="{AD79D732-2B22-4435-98CE-924368F56171}"/>
              </a:ext>
            </a:extLst>
          </p:cNvPr>
          <p:cNvSpPr>
            <a:spLocks noGrp="1"/>
          </p:cNvSpPr>
          <p:nvPr>
            <p:ph type="body" sz="quarter" idx="16"/>
          </p:nvPr>
        </p:nvSpPr>
        <p:spPr/>
        <p:txBody>
          <a:bodyPr/>
          <a:lstStyle/>
          <a:p>
            <a:r>
              <a:rPr lang="en-US" altLang="zh-CN" smtClean="0"/>
              <a:t>New</a:t>
            </a:r>
            <a:endParaRPr lang="en-US" altLang="zh-CN" dirty="0" smtClean="0"/>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26" name="文本占位符 25"/>
          <p:cNvSpPr>
            <a:spLocks noGrp="1"/>
          </p:cNvSpPr>
          <p:nvPr>
            <p:ph type="body" sz="quarter" idx="37"/>
          </p:nvPr>
        </p:nvSpPr>
        <p:spPr/>
        <p:txBody>
          <a:bodyPr/>
          <a:lstStyle/>
          <a:p>
            <a:endParaRPr lang="zh-CN" altLang="en-US"/>
          </a:p>
        </p:txBody>
      </p:sp>
      <p:sp>
        <p:nvSpPr>
          <p:cNvPr id="27" name="文本占位符 26"/>
          <p:cNvSpPr>
            <a:spLocks noGrp="1"/>
          </p:cNvSpPr>
          <p:nvPr>
            <p:ph type="body" sz="quarter" idx="38"/>
          </p:nvPr>
        </p:nvSpPr>
        <p:spPr/>
        <p:txBody>
          <a:bodyPr/>
          <a:lstStyle/>
          <a:p>
            <a:endParaRPr lang="zh-CN" altLang="en-US"/>
          </a:p>
        </p:txBody>
      </p:sp>
      <p:sp>
        <p:nvSpPr>
          <p:cNvPr id="28" name="文本占位符 27"/>
          <p:cNvSpPr>
            <a:spLocks noGrp="1"/>
          </p:cNvSpPr>
          <p:nvPr>
            <p:ph type="body" sz="quarter" idx="39"/>
          </p:nvPr>
        </p:nvSpPr>
        <p:spPr/>
        <p:txBody>
          <a:bodyPr/>
          <a:lstStyle/>
          <a:p>
            <a:endParaRPr lang="zh-CN" altLang="en-US"/>
          </a:p>
        </p:txBody>
      </p:sp>
      <p:sp>
        <p:nvSpPr>
          <p:cNvPr id="29" name="文本占位符 2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任意多边形 281"/>
          <p:cNvSpPr/>
          <p:nvPr/>
        </p:nvSpPr>
        <p:spPr bwMode="gray">
          <a:xfrm rot="18775520" flipH="1" flipV="1">
            <a:off x="7428838" y="3886743"/>
            <a:ext cx="674250" cy="18773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7253"/>
              <a:gd name="connsiteY0" fmla="*/ 392789 h 392789"/>
              <a:gd name="connsiteX1" fmla="*/ 7253 w 7253"/>
              <a:gd name="connsiteY1" fmla="*/ 240293 h 392789"/>
              <a:gd name="connsiteX0" fmla="*/ 0 w 10000"/>
              <a:gd name="connsiteY0" fmla="*/ 7773 h 7773"/>
              <a:gd name="connsiteX1" fmla="*/ 10000 w 10000"/>
              <a:gd name="connsiteY1" fmla="*/ 3891 h 7773"/>
              <a:gd name="connsiteX0" fmla="*/ 0 w 10270"/>
              <a:gd name="connsiteY0" fmla="*/ 10684 h 10684"/>
              <a:gd name="connsiteX1" fmla="*/ 10270 w 10270"/>
              <a:gd name="connsiteY1" fmla="*/ 4485 h 10684"/>
              <a:gd name="connsiteX0" fmla="*/ 0 w 10270"/>
              <a:gd name="connsiteY0" fmla="*/ 10021 h 10021"/>
              <a:gd name="connsiteX1" fmla="*/ 10270 w 10270"/>
              <a:gd name="connsiteY1" fmla="*/ 3822 h 10021"/>
              <a:gd name="connsiteX0" fmla="*/ 0 w 1900"/>
              <a:gd name="connsiteY0" fmla="*/ 1919 h 41308"/>
              <a:gd name="connsiteX1" fmla="*/ 1183 w 1900"/>
              <a:gd name="connsiteY1" fmla="*/ 41308 h 41308"/>
              <a:gd name="connsiteX0" fmla="*/ 4462 w 10688"/>
              <a:gd name="connsiteY0" fmla="*/ 0 h 9535"/>
              <a:gd name="connsiteX1" fmla="*/ 10688 w 10688"/>
              <a:gd name="connsiteY1" fmla="*/ 9535 h 9535"/>
              <a:gd name="connsiteX0" fmla="*/ 6253 w 7979"/>
              <a:gd name="connsiteY0" fmla="*/ 0 h 10839"/>
              <a:gd name="connsiteX1" fmla="*/ 7979 w 7979"/>
              <a:gd name="connsiteY1" fmla="*/ 10839 h 10839"/>
              <a:gd name="connsiteX0" fmla="*/ 4496 w 6659"/>
              <a:gd name="connsiteY0" fmla="*/ 0 h 10000"/>
              <a:gd name="connsiteX1" fmla="*/ 6659 w 6659"/>
              <a:gd name="connsiteY1" fmla="*/ 10000 h 10000"/>
              <a:gd name="connsiteX0" fmla="*/ 6979 w 9697"/>
              <a:gd name="connsiteY0" fmla="*/ 0 h 10224"/>
              <a:gd name="connsiteX1" fmla="*/ 9697 w 9697"/>
              <a:gd name="connsiteY1" fmla="*/ 10224 h 10224"/>
              <a:gd name="connsiteX0" fmla="*/ 10653 w 13456"/>
              <a:gd name="connsiteY0" fmla="*/ 0 h 10000"/>
              <a:gd name="connsiteX1" fmla="*/ 13456 w 13456"/>
              <a:gd name="connsiteY1" fmla="*/ 10000 h 10000"/>
              <a:gd name="connsiteX0" fmla="*/ 10620 w 13482"/>
              <a:gd name="connsiteY0" fmla="*/ 0 h 10193"/>
              <a:gd name="connsiteX1" fmla="*/ 13482 w 13482"/>
              <a:gd name="connsiteY1" fmla="*/ 10193 h 10193"/>
              <a:gd name="connsiteX0" fmla="*/ 12032 w 14894"/>
              <a:gd name="connsiteY0" fmla="*/ 0 h 10193"/>
              <a:gd name="connsiteX1" fmla="*/ 14894 w 14894"/>
              <a:gd name="connsiteY1" fmla="*/ 10193 h 10193"/>
              <a:gd name="connsiteX0" fmla="*/ 7212 w 22521"/>
              <a:gd name="connsiteY0" fmla="*/ 2080 h 3223"/>
              <a:gd name="connsiteX1" fmla="*/ 22521 w 22521"/>
              <a:gd name="connsiteY1" fmla="*/ 913 h 3223"/>
              <a:gd name="connsiteX0" fmla="*/ 449 w 7247"/>
              <a:gd name="connsiteY0" fmla="*/ 6699 h 9150"/>
              <a:gd name="connsiteX1" fmla="*/ 7247 w 7247"/>
              <a:gd name="connsiteY1" fmla="*/ 3078 h 9150"/>
              <a:gd name="connsiteX0" fmla="*/ 341 w 10815"/>
              <a:gd name="connsiteY0" fmla="*/ 6670 h 9408"/>
              <a:gd name="connsiteX1" fmla="*/ 10815 w 10815"/>
              <a:gd name="connsiteY1" fmla="*/ 3437 h 9408"/>
              <a:gd name="connsiteX0" fmla="*/ 11 w 9696"/>
              <a:gd name="connsiteY0" fmla="*/ 3437 h 10695"/>
              <a:gd name="connsiteX1" fmla="*/ 9696 w 9696"/>
              <a:gd name="connsiteY1" fmla="*/ 0 h 10695"/>
              <a:gd name="connsiteX0" fmla="*/ 0 w 9989"/>
              <a:gd name="connsiteY0" fmla="*/ 3214 h 7107"/>
              <a:gd name="connsiteX1" fmla="*/ 9989 w 9989"/>
              <a:gd name="connsiteY1" fmla="*/ 0 h 7107"/>
              <a:gd name="connsiteX0" fmla="*/ 0 w 10194"/>
              <a:gd name="connsiteY0" fmla="*/ 3224 h 9404"/>
              <a:gd name="connsiteX1" fmla="*/ 10194 w 10194"/>
              <a:gd name="connsiteY1" fmla="*/ 0 h 9404"/>
              <a:gd name="connsiteX0" fmla="*/ 0 w 10000"/>
              <a:gd name="connsiteY0" fmla="*/ 3428 h 8991"/>
              <a:gd name="connsiteX1" fmla="*/ 10000 w 10000"/>
              <a:gd name="connsiteY1" fmla="*/ 0 h 8991"/>
              <a:gd name="connsiteX0" fmla="*/ 0 w 10821"/>
              <a:gd name="connsiteY0" fmla="*/ 4982 h 10579"/>
              <a:gd name="connsiteX1" fmla="*/ 10821 w 10821"/>
              <a:gd name="connsiteY1" fmla="*/ 0 h 10579"/>
              <a:gd name="connsiteX0" fmla="*/ 0 w 10821"/>
              <a:gd name="connsiteY0" fmla="*/ 4982 h 9413"/>
              <a:gd name="connsiteX1" fmla="*/ 10821 w 10821"/>
              <a:gd name="connsiteY1" fmla="*/ 0 h 9413"/>
            </a:gdLst>
            <a:ahLst/>
            <a:cxnLst>
              <a:cxn ang="0">
                <a:pos x="connsiteX0" y="connsiteY0"/>
              </a:cxn>
              <a:cxn ang="0">
                <a:pos x="connsiteX1" y="connsiteY1"/>
              </a:cxn>
            </a:cxnLst>
            <a:rect l="l" t="t" r="r" b="b"/>
            <a:pathLst>
              <a:path w="10821" h="9413">
                <a:moveTo>
                  <a:pt x="0" y="4982"/>
                </a:moveTo>
                <a:cubicBezTo>
                  <a:pt x="2181" y="11231"/>
                  <a:pt x="6148" y="11958"/>
                  <a:pt x="10821" y="0"/>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p:txBody>
          <a:bodyPr/>
          <a:lstStyle/>
          <a:p>
            <a:r>
              <a:rPr lang="en-US" altLang="zh-CN" dirty="0"/>
              <a:t>BGP Application in </a:t>
            </a:r>
            <a:r>
              <a:rPr lang="en-US" altLang="zh-CN" dirty="0" smtClean="0"/>
              <a:t>Enterprises</a:t>
            </a:r>
            <a:endParaRPr lang="zh-CN" altLang="en-US" dirty="0"/>
          </a:p>
        </p:txBody>
      </p:sp>
      <p:sp>
        <p:nvSpPr>
          <p:cNvPr id="3" name="圆角矩形 75"/>
          <p:cNvSpPr/>
          <p:nvPr/>
        </p:nvSpPr>
        <p:spPr bwMode="gray">
          <a:xfrm>
            <a:off x="445914" y="1665681"/>
            <a:ext cx="5541385"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5914" y="1234345"/>
            <a:ext cx="5541385" cy="393866"/>
          </a:xfrm>
          <a:prstGeom prst="roundRect">
            <a:avLst>
              <a:gd name="adj" fmla="val 10604"/>
            </a:avLst>
          </a:prstGeom>
          <a:solidFill>
            <a:srgbClr val="00B0F0"/>
          </a:solidFill>
          <a:ln>
            <a:noFill/>
          </a:ln>
        </p:spPr>
        <p:txBody>
          <a:bodyPr wrap="square" lIns="0" tIns="0" rIns="0" bIns="0" rtlCol="0" anchor="ctr" anchorCtr="0">
            <a:noAutofit/>
          </a:bodyPr>
          <a:lstStyle/>
          <a:p>
            <a:pPr algn="ctr" fontAlgn="ctr"/>
            <a:r>
              <a:rPr lang="en-US" sz="1600" b="1" dirty="0" smtClean="0">
                <a:solidFill>
                  <a:prstClr val="white"/>
                </a:solidFill>
                <a:latin typeface="Huawei Sans" panose="020C0503030203020204" pitchFamily="34" charset="0"/>
              </a:rPr>
              <a:t>Communication </a:t>
            </a:r>
            <a:r>
              <a:rPr lang="en-US" sz="1600" b="1" dirty="0" smtClean="0">
                <a:solidFill>
                  <a:prstClr val="white"/>
                </a:solidFill>
                <a:latin typeface="Huawei Sans" panose="020C0503030203020204" pitchFamily="34" charset="0"/>
              </a:rPr>
              <a:t>within </a:t>
            </a:r>
            <a:r>
              <a:rPr lang="en-US" sz="1600" b="1" dirty="0" smtClean="0">
                <a:solidFill>
                  <a:prstClr val="white"/>
                </a:solidFill>
                <a:latin typeface="Huawei Sans" panose="020C0503030203020204" pitchFamily="34" charset="0"/>
              </a:rPr>
              <a:t>an Enterprise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6093620" y="1679744"/>
            <a:ext cx="5541385"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093620" y="1234345"/>
            <a:ext cx="5541385" cy="393866"/>
          </a:xfrm>
          <a:prstGeom prst="roundRect">
            <a:avLst>
              <a:gd name="adj" fmla="val 10604"/>
            </a:avLst>
          </a:prstGeom>
          <a:solidFill>
            <a:srgbClr val="00B0F0"/>
          </a:solidFill>
          <a:ln>
            <a:noFill/>
          </a:ln>
        </p:spPr>
        <p:txBody>
          <a:bodyPr wrap="square" lIns="0" tIns="0" rIns="0" bIns="0" rtlCol="0" anchor="ctr" anchorCtr="0">
            <a:noAutofit/>
          </a:bodyPr>
          <a:lstStyle/>
          <a:p>
            <a:pPr algn="ctr" fontAlgn="ctr"/>
            <a:r>
              <a:rPr lang="en-US" sz="1600" b="1" dirty="0" smtClean="0">
                <a:solidFill>
                  <a:prstClr val="white"/>
                </a:solidFill>
                <a:latin typeface="Huawei Sans" panose="020C0503030203020204" pitchFamily="34" charset="0"/>
              </a:rPr>
              <a:t>Communication Between Enterprises and a Carrier</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îslïdè">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1BD612CD-0FBC-4F08-BB53-2C63D749DA5C}"/>
              </a:ext>
            </a:extLst>
          </p:cNvPr>
          <p:cNvSpPr/>
          <p:nvPr/>
        </p:nvSpPr>
        <p:spPr bwMode="gray">
          <a:xfrm>
            <a:off x="466356" y="5352281"/>
            <a:ext cx="5520943" cy="754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50000"/>
              </a:lnSpc>
            </a:pPr>
            <a:r>
              <a:rPr lang="en-US" sz="1400" dirty="0" smtClean="0">
                <a:latin typeface="Huawei Sans" panose="020C0503030203020204" pitchFamily="34" charset="0"/>
              </a:rPr>
              <a:t>Branches of a large enterprise use BGP to exchange routes. Different branches belong to different BGP ASs.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îslïdè">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1BD612CD-0FBC-4F08-BB53-2C63D749DA5C}"/>
              </a:ext>
            </a:extLst>
          </p:cNvPr>
          <p:cNvSpPr/>
          <p:nvPr/>
        </p:nvSpPr>
        <p:spPr bwMode="gray">
          <a:xfrm>
            <a:off x="6056216" y="5304656"/>
            <a:ext cx="5637485" cy="742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latinLnBrk="1">
              <a:lnSpc>
                <a:spcPct val="150000"/>
              </a:lnSpc>
            </a:pPr>
            <a:r>
              <a:rPr lang="en-US" sz="1400" dirty="0" smtClean="0">
                <a:latin typeface="Huawei Sans" panose="020C0503030203020204" pitchFamily="34" charset="0"/>
              </a:rPr>
              <a:t>The enterprise and carrier can use BGP to exchange routes so that the enterprise network can obtain specific routes to the carrier network and the carrier can obtain routes to the enterprise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gray">
          <a:xfrm flipH="1">
            <a:off x="2106082" y="2188774"/>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23" name="Freeform 159"/>
          <p:cNvSpPr/>
          <p:nvPr/>
        </p:nvSpPr>
        <p:spPr bwMode="gray">
          <a:xfrm flipH="1">
            <a:off x="672438" y="4154289"/>
            <a:ext cx="1815262" cy="9488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25" name="Freeform 159"/>
          <p:cNvSpPr/>
          <p:nvPr/>
        </p:nvSpPr>
        <p:spPr bwMode="gray">
          <a:xfrm flipH="1">
            <a:off x="3821273" y="4154289"/>
            <a:ext cx="1815262" cy="9488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26" name="Freeform 186"/>
          <p:cNvSpPr>
            <a:spLocks noEditPoints="1"/>
          </p:cNvSpPr>
          <p:nvPr/>
        </p:nvSpPr>
        <p:spPr bwMode="gray">
          <a:xfrm>
            <a:off x="2546535" y="2477183"/>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2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86108" y="3141088"/>
            <a:ext cx="351863" cy="287888"/>
          </a:xfrm>
          <a:prstGeom prst="rect">
            <a:avLst/>
          </a:prstGeom>
          <a:noFill/>
        </p:spPr>
      </p:pic>
      <p:pic>
        <p:nvPicPr>
          <p:cNvPr id="12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223622" y="3141088"/>
            <a:ext cx="351863" cy="287888"/>
          </a:xfrm>
          <a:prstGeom prst="rect">
            <a:avLst/>
          </a:prstGeom>
          <a:noFill/>
        </p:spPr>
      </p:pic>
      <p:pic>
        <p:nvPicPr>
          <p:cNvPr id="1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02383" y="4236631"/>
            <a:ext cx="351863" cy="287888"/>
          </a:xfrm>
          <a:prstGeom prst="rect">
            <a:avLst/>
          </a:prstGeom>
          <a:noFill/>
        </p:spPr>
      </p:pic>
      <p:pic>
        <p:nvPicPr>
          <p:cNvPr id="1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055965" y="4236631"/>
            <a:ext cx="351863" cy="287888"/>
          </a:xfrm>
          <a:prstGeom prst="rect">
            <a:avLst/>
          </a:prstGeom>
          <a:noFill/>
        </p:spPr>
      </p:pic>
      <p:sp>
        <p:nvSpPr>
          <p:cNvPr id="8" name="矩形 7"/>
          <p:cNvSpPr/>
          <p:nvPr/>
        </p:nvSpPr>
        <p:spPr bwMode="gray">
          <a:xfrm>
            <a:off x="3230959" y="2674993"/>
            <a:ext cx="776175"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100</a:t>
            </a:r>
            <a:endParaRPr lang="en-US" sz="1400" b="1" dirty="0">
              <a:solidFill>
                <a:srgbClr val="EC7061"/>
              </a:solidFill>
              <a:latin typeface="Huawei Sans" panose="020C0503030203020204" pitchFamily="34" charset="0"/>
            </a:endParaRPr>
          </a:p>
        </p:txBody>
      </p:sp>
      <p:sp>
        <p:nvSpPr>
          <p:cNvPr id="137" name="任意多边形 136"/>
          <p:cNvSpPr/>
          <p:nvPr/>
        </p:nvSpPr>
        <p:spPr bwMode="gray">
          <a:xfrm rot="18775520" flipV="1">
            <a:off x="2067073" y="3805750"/>
            <a:ext cx="1268197" cy="213453"/>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7253"/>
              <a:gd name="connsiteY0" fmla="*/ 392789 h 392789"/>
              <a:gd name="connsiteX1" fmla="*/ 7253 w 7253"/>
              <a:gd name="connsiteY1" fmla="*/ 240293 h 392789"/>
              <a:gd name="connsiteX0" fmla="*/ 0 w 10000"/>
              <a:gd name="connsiteY0" fmla="*/ 7773 h 7773"/>
              <a:gd name="connsiteX1" fmla="*/ 10000 w 10000"/>
              <a:gd name="connsiteY1" fmla="*/ 3891 h 7773"/>
              <a:gd name="connsiteX0" fmla="*/ 0 w 10270"/>
              <a:gd name="connsiteY0" fmla="*/ 10684 h 10684"/>
              <a:gd name="connsiteX1" fmla="*/ 10270 w 10270"/>
              <a:gd name="connsiteY1" fmla="*/ 4485 h 10684"/>
              <a:gd name="connsiteX0" fmla="*/ 0 w 10270"/>
              <a:gd name="connsiteY0" fmla="*/ 10021 h 10021"/>
              <a:gd name="connsiteX1" fmla="*/ 10270 w 10270"/>
              <a:gd name="connsiteY1" fmla="*/ 3822 h 10021"/>
            </a:gdLst>
            <a:ahLst/>
            <a:cxnLst>
              <a:cxn ang="0">
                <a:pos x="connsiteX0" y="connsiteY0"/>
              </a:cxn>
              <a:cxn ang="0">
                <a:pos x="connsiteX1" y="connsiteY1"/>
              </a:cxn>
            </a:cxnLst>
            <a:rect l="l" t="t" r="r" b="b"/>
            <a:pathLst>
              <a:path w="10270" h="10021">
                <a:moveTo>
                  <a:pt x="0" y="10021"/>
                </a:moveTo>
                <a:cubicBezTo>
                  <a:pt x="4889" y="-1625"/>
                  <a:pt x="7561" y="-2312"/>
                  <a:pt x="10270" y="3822"/>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140" name="任意多边形 139"/>
          <p:cNvSpPr/>
          <p:nvPr/>
        </p:nvSpPr>
        <p:spPr bwMode="gray">
          <a:xfrm rot="18775520" flipV="1">
            <a:off x="3465029" y="3363340"/>
            <a:ext cx="196149" cy="1140161"/>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7253"/>
              <a:gd name="connsiteY0" fmla="*/ 392789 h 392789"/>
              <a:gd name="connsiteX1" fmla="*/ 7253 w 7253"/>
              <a:gd name="connsiteY1" fmla="*/ 240293 h 392789"/>
              <a:gd name="connsiteX0" fmla="*/ 0 w 10000"/>
              <a:gd name="connsiteY0" fmla="*/ 7773 h 7773"/>
              <a:gd name="connsiteX1" fmla="*/ 10000 w 10000"/>
              <a:gd name="connsiteY1" fmla="*/ 3891 h 7773"/>
              <a:gd name="connsiteX0" fmla="*/ 0 w 10270"/>
              <a:gd name="connsiteY0" fmla="*/ 10684 h 10684"/>
              <a:gd name="connsiteX1" fmla="*/ 10270 w 10270"/>
              <a:gd name="connsiteY1" fmla="*/ 4485 h 10684"/>
              <a:gd name="connsiteX0" fmla="*/ 0 w 10270"/>
              <a:gd name="connsiteY0" fmla="*/ 10021 h 10021"/>
              <a:gd name="connsiteX1" fmla="*/ 10270 w 10270"/>
              <a:gd name="connsiteY1" fmla="*/ 3822 h 10021"/>
              <a:gd name="connsiteX0" fmla="*/ 0 w 1900"/>
              <a:gd name="connsiteY0" fmla="*/ 1919 h 41308"/>
              <a:gd name="connsiteX1" fmla="*/ 1183 w 1900"/>
              <a:gd name="connsiteY1" fmla="*/ 41308 h 41308"/>
              <a:gd name="connsiteX0" fmla="*/ 4462 w 10688"/>
              <a:gd name="connsiteY0" fmla="*/ 0 h 9535"/>
              <a:gd name="connsiteX1" fmla="*/ 10688 w 10688"/>
              <a:gd name="connsiteY1" fmla="*/ 9535 h 9535"/>
              <a:gd name="connsiteX0" fmla="*/ 6253 w 7979"/>
              <a:gd name="connsiteY0" fmla="*/ 0 h 10839"/>
              <a:gd name="connsiteX1" fmla="*/ 7979 w 7979"/>
              <a:gd name="connsiteY1" fmla="*/ 10839 h 10839"/>
              <a:gd name="connsiteX0" fmla="*/ 4496 w 6659"/>
              <a:gd name="connsiteY0" fmla="*/ 0 h 10000"/>
              <a:gd name="connsiteX1" fmla="*/ 6659 w 6659"/>
              <a:gd name="connsiteY1" fmla="*/ 10000 h 10000"/>
              <a:gd name="connsiteX0" fmla="*/ 6979 w 9697"/>
              <a:gd name="connsiteY0" fmla="*/ 0 h 10224"/>
              <a:gd name="connsiteX1" fmla="*/ 9697 w 9697"/>
              <a:gd name="connsiteY1" fmla="*/ 10224 h 10224"/>
              <a:gd name="connsiteX0" fmla="*/ 10653 w 13456"/>
              <a:gd name="connsiteY0" fmla="*/ 0 h 10000"/>
              <a:gd name="connsiteX1" fmla="*/ 13456 w 13456"/>
              <a:gd name="connsiteY1" fmla="*/ 10000 h 10000"/>
              <a:gd name="connsiteX0" fmla="*/ 10620 w 13482"/>
              <a:gd name="connsiteY0" fmla="*/ 0 h 10193"/>
              <a:gd name="connsiteX1" fmla="*/ 13482 w 13482"/>
              <a:gd name="connsiteY1" fmla="*/ 10193 h 10193"/>
              <a:gd name="connsiteX0" fmla="*/ 12032 w 14894"/>
              <a:gd name="connsiteY0" fmla="*/ 0 h 10193"/>
              <a:gd name="connsiteX1" fmla="*/ 14894 w 14894"/>
              <a:gd name="connsiteY1" fmla="*/ 10193 h 10193"/>
            </a:gdLst>
            <a:ahLst/>
            <a:cxnLst>
              <a:cxn ang="0">
                <a:pos x="connsiteX0" y="connsiteY0"/>
              </a:cxn>
              <a:cxn ang="0">
                <a:pos x="connsiteX1" y="connsiteY1"/>
              </a:cxn>
            </a:cxnLst>
            <a:rect l="l" t="t" r="r" b="b"/>
            <a:pathLst>
              <a:path w="14894" h="10193">
                <a:moveTo>
                  <a:pt x="12032" y="0"/>
                </a:moveTo>
                <a:cubicBezTo>
                  <a:pt x="-2373" y="4220"/>
                  <a:pt x="-6590" y="6480"/>
                  <a:pt x="14894" y="10193"/>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grpSp>
        <p:nvGrpSpPr>
          <p:cNvPr id="141" name="组合 262"/>
          <p:cNvGrpSpPr/>
          <p:nvPr/>
        </p:nvGrpSpPr>
        <p:grpSpPr bwMode="gray">
          <a:xfrm>
            <a:off x="1057536" y="4496557"/>
            <a:ext cx="394083" cy="480502"/>
            <a:chOff x="6378575" y="2882900"/>
            <a:chExt cx="858950" cy="865188"/>
          </a:xfrm>
          <a:solidFill>
            <a:schemeClr val="bg1">
              <a:lumMod val="50000"/>
            </a:schemeClr>
          </a:solidFill>
        </p:grpSpPr>
        <p:sp>
          <p:nvSpPr>
            <p:cNvPr id="142"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6"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8"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50"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grpSp>
        <p:nvGrpSpPr>
          <p:cNvPr id="151" name="组合 262"/>
          <p:cNvGrpSpPr/>
          <p:nvPr/>
        </p:nvGrpSpPr>
        <p:grpSpPr bwMode="gray">
          <a:xfrm>
            <a:off x="5021317" y="4496557"/>
            <a:ext cx="394083" cy="480502"/>
            <a:chOff x="6378575" y="2882900"/>
            <a:chExt cx="858950" cy="865188"/>
          </a:xfrm>
          <a:solidFill>
            <a:schemeClr val="bg1">
              <a:lumMod val="50000"/>
            </a:schemeClr>
          </a:solidFill>
        </p:grpSpPr>
        <p:sp>
          <p:nvSpPr>
            <p:cNvPr id="152"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54"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57"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58"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67" name="矩形 166"/>
          <p:cNvSpPr/>
          <p:nvPr/>
        </p:nvSpPr>
        <p:spPr bwMode="gray">
          <a:xfrm>
            <a:off x="1585732" y="4700054"/>
            <a:ext cx="776175"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200</a:t>
            </a:r>
            <a:endParaRPr lang="en-US" altLang="zh-CN" sz="1400" b="1" dirty="0">
              <a:solidFill>
                <a:srgbClr val="EC7061"/>
              </a:solidFill>
              <a:latin typeface="Huawei Sans" panose="020C0503030203020204" pitchFamily="34" charset="0"/>
            </a:endParaRPr>
          </a:p>
        </p:txBody>
      </p:sp>
      <p:sp>
        <p:nvSpPr>
          <p:cNvPr id="168" name="矩形 167"/>
          <p:cNvSpPr/>
          <p:nvPr/>
        </p:nvSpPr>
        <p:spPr bwMode="gray">
          <a:xfrm>
            <a:off x="4027566" y="4700054"/>
            <a:ext cx="776175"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800</a:t>
            </a:r>
            <a:endParaRPr lang="en-US" altLang="zh-CN" sz="1400" b="1" dirty="0">
              <a:solidFill>
                <a:srgbClr val="EC7061"/>
              </a:solidFill>
              <a:latin typeface="Huawei Sans" panose="020C0503030203020204" pitchFamily="34" charset="0"/>
            </a:endParaRPr>
          </a:p>
        </p:txBody>
      </p:sp>
      <p:grpSp>
        <p:nvGrpSpPr>
          <p:cNvPr id="184" name="Group 3"/>
          <p:cNvGrpSpPr/>
          <p:nvPr/>
        </p:nvGrpSpPr>
        <p:grpSpPr bwMode="gray">
          <a:xfrm>
            <a:off x="3041782" y="4822952"/>
            <a:ext cx="261965" cy="61979"/>
            <a:chOff x="559282" y="6488261"/>
            <a:chExt cx="261965" cy="61979"/>
          </a:xfrm>
          <a:solidFill>
            <a:schemeClr val="bg1">
              <a:lumMod val="50000"/>
            </a:schemeClr>
          </a:solidFill>
        </p:grpSpPr>
        <p:sp>
          <p:nvSpPr>
            <p:cNvPr id="18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89" name="矩形 188"/>
          <p:cNvSpPr/>
          <p:nvPr/>
        </p:nvSpPr>
        <p:spPr bwMode="gray">
          <a:xfrm>
            <a:off x="2858586" y="3904608"/>
            <a:ext cx="534121"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BGP</a:t>
            </a:r>
            <a:endParaRPr lang="en-US" altLang="zh-CN" sz="1400" b="1" dirty="0">
              <a:solidFill>
                <a:srgbClr val="EC7061"/>
              </a:solidFill>
              <a:latin typeface="Huawei Sans" panose="020C0503030203020204" pitchFamily="34" charset="0"/>
            </a:endParaRPr>
          </a:p>
        </p:txBody>
      </p:sp>
      <p:sp>
        <p:nvSpPr>
          <p:cNvPr id="190" name="矩形 189"/>
          <p:cNvSpPr/>
          <p:nvPr/>
        </p:nvSpPr>
        <p:spPr bwMode="gray">
          <a:xfrm>
            <a:off x="2218362" y="2951477"/>
            <a:ext cx="461986"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sp>
        <p:nvSpPr>
          <p:cNvPr id="195" name="矩形 194"/>
          <p:cNvSpPr/>
          <p:nvPr/>
        </p:nvSpPr>
        <p:spPr bwMode="gray">
          <a:xfrm>
            <a:off x="959428" y="4208236"/>
            <a:ext cx="901209"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sp>
        <p:nvSpPr>
          <p:cNvPr id="196" name="矩形 195"/>
          <p:cNvSpPr/>
          <p:nvPr/>
        </p:nvSpPr>
        <p:spPr bwMode="gray">
          <a:xfrm>
            <a:off x="4418111" y="4208236"/>
            <a:ext cx="901209"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Branch 8</a:t>
            </a:r>
            <a:endParaRPr lang="en-US" sz="1400" dirty="0">
              <a:solidFill>
                <a:schemeClr val="bg1">
                  <a:lumMod val="50000"/>
                </a:schemeClr>
              </a:solidFill>
              <a:latin typeface="Huawei Sans" panose="020C0503030203020204" pitchFamily="34" charset="0"/>
            </a:endParaRPr>
          </a:p>
        </p:txBody>
      </p:sp>
      <p:sp>
        <p:nvSpPr>
          <p:cNvPr id="235" name="Freeform 159"/>
          <p:cNvSpPr/>
          <p:nvPr/>
        </p:nvSpPr>
        <p:spPr bwMode="gray">
          <a:xfrm flipH="1">
            <a:off x="8206308" y="3031006"/>
            <a:ext cx="1998006" cy="10444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241" name="Freeform 159"/>
          <p:cNvSpPr/>
          <p:nvPr/>
        </p:nvSpPr>
        <p:spPr bwMode="gray">
          <a:xfrm flipH="1">
            <a:off x="6421241" y="4205005"/>
            <a:ext cx="1821824" cy="952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242" name="Freeform 159"/>
          <p:cNvSpPr/>
          <p:nvPr/>
        </p:nvSpPr>
        <p:spPr bwMode="gray">
          <a:xfrm flipH="1">
            <a:off x="9570076" y="4205005"/>
            <a:ext cx="1821824" cy="952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2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468674" y="4333907"/>
            <a:ext cx="351863" cy="287888"/>
          </a:xfrm>
          <a:prstGeom prst="rect">
            <a:avLst/>
          </a:prstGeom>
          <a:noFill/>
        </p:spPr>
      </p:pic>
      <p:pic>
        <p:nvPicPr>
          <p:cNvPr id="24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631502" y="4202874"/>
            <a:ext cx="351863" cy="287888"/>
          </a:xfrm>
          <a:prstGeom prst="rect">
            <a:avLst/>
          </a:prstGeom>
          <a:noFill/>
        </p:spPr>
      </p:pic>
      <p:grpSp>
        <p:nvGrpSpPr>
          <p:cNvPr id="253" name="组合 262"/>
          <p:cNvGrpSpPr/>
          <p:nvPr/>
        </p:nvGrpSpPr>
        <p:grpSpPr bwMode="gray">
          <a:xfrm>
            <a:off x="6723827" y="4593833"/>
            <a:ext cx="394083" cy="480502"/>
            <a:chOff x="6378575" y="2882900"/>
            <a:chExt cx="858950" cy="865188"/>
          </a:xfrm>
          <a:solidFill>
            <a:schemeClr val="bg1">
              <a:lumMod val="50000"/>
            </a:schemeClr>
          </a:solidFill>
        </p:grpSpPr>
        <p:sp>
          <p:nvSpPr>
            <p:cNvPr id="255"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56"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57"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58"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grpSp>
        <p:nvGrpSpPr>
          <p:cNvPr id="259" name="组合 262"/>
          <p:cNvGrpSpPr/>
          <p:nvPr/>
        </p:nvGrpSpPr>
        <p:grpSpPr bwMode="gray">
          <a:xfrm>
            <a:off x="10830483" y="4593833"/>
            <a:ext cx="394083" cy="480502"/>
            <a:chOff x="6378575" y="2882900"/>
            <a:chExt cx="858950" cy="865188"/>
          </a:xfrm>
          <a:solidFill>
            <a:schemeClr val="bg1">
              <a:lumMod val="50000"/>
            </a:schemeClr>
          </a:solidFill>
        </p:grpSpPr>
        <p:sp>
          <p:nvSpPr>
            <p:cNvPr id="260"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62"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63"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65"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266" name="矩形 265"/>
          <p:cNvSpPr/>
          <p:nvPr/>
        </p:nvSpPr>
        <p:spPr bwMode="gray">
          <a:xfrm>
            <a:off x="7252023" y="4797330"/>
            <a:ext cx="776175"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200</a:t>
            </a:r>
            <a:endParaRPr lang="en-US" altLang="zh-CN" sz="1400" b="1" dirty="0">
              <a:solidFill>
                <a:srgbClr val="EC7061"/>
              </a:solidFill>
              <a:latin typeface="Huawei Sans" panose="020C0503030203020204" pitchFamily="34" charset="0"/>
            </a:endParaRPr>
          </a:p>
        </p:txBody>
      </p:sp>
      <p:sp>
        <p:nvSpPr>
          <p:cNvPr id="267" name="矩形 266"/>
          <p:cNvSpPr/>
          <p:nvPr/>
        </p:nvSpPr>
        <p:spPr bwMode="gray">
          <a:xfrm>
            <a:off x="9693857" y="4797330"/>
            <a:ext cx="776175"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800</a:t>
            </a:r>
            <a:endParaRPr lang="en-US" altLang="zh-CN" sz="1400" b="1" dirty="0">
              <a:solidFill>
                <a:srgbClr val="EC7061"/>
              </a:solidFill>
              <a:latin typeface="Huawei Sans" panose="020C0503030203020204" pitchFamily="34" charset="0"/>
            </a:endParaRPr>
          </a:p>
        </p:txBody>
      </p:sp>
      <p:grpSp>
        <p:nvGrpSpPr>
          <p:cNvPr id="268" name="Group 3"/>
          <p:cNvGrpSpPr/>
          <p:nvPr/>
        </p:nvGrpSpPr>
        <p:grpSpPr bwMode="gray">
          <a:xfrm>
            <a:off x="8580319" y="4920228"/>
            <a:ext cx="261965" cy="61979"/>
            <a:chOff x="559282" y="6488261"/>
            <a:chExt cx="261965" cy="61979"/>
          </a:xfrm>
          <a:solidFill>
            <a:schemeClr val="bg1">
              <a:lumMod val="50000"/>
            </a:schemeClr>
          </a:solidFill>
        </p:grpSpPr>
        <p:sp>
          <p:nvSpPr>
            <p:cNvPr id="26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7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71"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273" name="矩形 272"/>
          <p:cNvSpPr/>
          <p:nvPr/>
        </p:nvSpPr>
        <p:spPr bwMode="gray">
          <a:xfrm>
            <a:off x="8907564" y="3431042"/>
            <a:ext cx="901209"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Carrier X</a:t>
            </a:r>
            <a:endParaRPr lang="en-US" altLang="zh-CN" sz="1400" dirty="0">
              <a:solidFill>
                <a:schemeClr val="bg1">
                  <a:lumMod val="50000"/>
                </a:schemeClr>
              </a:solidFill>
              <a:latin typeface="Huawei Sans" panose="020C0503030203020204" pitchFamily="34" charset="0"/>
            </a:endParaRPr>
          </a:p>
        </p:txBody>
      </p:sp>
      <p:sp>
        <p:nvSpPr>
          <p:cNvPr id="274" name="矩形 273"/>
          <p:cNvSpPr/>
          <p:nvPr/>
        </p:nvSpPr>
        <p:spPr bwMode="gray">
          <a:xfrm>
            <a:off x="6325695" y="4317529"/>
            <a:ext cx="1170513"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Enterprise B</a:t>
            </a:r>
            <a:endParaRPr lang="en-US" altLang="zh-CN" sz="1400" dirty="0">
              <a:solidFill>
                <a:schemeClr val="bg1">
                  <a:lumMod val="50000"/>
                </a:schemeClr>
              </a:solidFill>
              <a:latin typeface="Huawei Sans" panose="020C0503030203020204" pitchFamily="34" charset="0"/>
            </a:endParaRPr>
          </a:p>
        </p:txBody>
      </p:sp>
      <p:sp>
        <p:nvSpPr>
          <p:cNvPr id="275" name="矩形 274"/>
          <p:cNvSpPr/>
          <p:nvPr/>
        </p:nvSpPr>
        <p:spPr bwMode="gray">
          <a:xfrm>
            <a:off x="9732793" y="4510025"/>
            <a:ext cx="1194558"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Enterprise N</a:t>
            </a:r>
            <a:endParaRPr lang="en-US" sz="1400" dirty="0">
              <a:solidFill>
                <a:schemeClr val="bg1">
                  <a:lumMod val="50000"/>
                </a:schemeClr>
              </a:solidFill>
              <a:latin typeface="Huawei Sans" panose="020C0503030203020204" pitchFamily="34" charset="0"/>
            </a:endParaRPr>
          </a:p>
        </p:txBody>
      </p:sp>
      <p:pic>
        <p:nvPicPr>
          <p:cNvPr id="27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022034" y="3600354"/>
            <a:ext cx="351863" cy="287888"/>
          </a:xfrm>
          <a:prstGeom prst="rect">
            <a:avLst/>
          </a:prstGeom>
          <a:noFill/>
        </p:spPr>
      </p:pic>
      <p:pic>
        <p:nvPicPr>
          <p:cNvPr id="27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020901" y="3551903"/>
            <a:ext cx="351863" cy="287888"/>
          </a:xfrm>
          <a:prstGeom prst="rect">
            <a:avLst/>
          </a:prstGeom>
          <a:noFill/>
        </p:spPr>
      </p:pic>
      <p:sp>
        <p:nvSpPr>
          <p:cNvPr id="279" name="Freeform 159"/>
          <p:cNvSpPr/>
          <p:nvPr/>
        </p:nvSpPr>
        <p:spPr bwMode="gray">
          <a:xfrm flipH="1">
            <a:off x="6681227" y="1847306"/>
            <a:ext cx="1821824" cy="952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28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027925" y="2124564"/>
            <a:ext cx="351863" cy="287888"/>
          </a:xfrm>
          <a:prstGeom prst="rect">
            <a:avLst/>
          </a:prstGeom>
          <a:noFill/>
        </p:spPr>
      </p:pic>
      <p:pic>
        <p:nvPicPr>
          <p:cNvPr id="28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839055" y="2901820"/>
            <a:ext cx="351863" cy="287888"/>
          </a:xfrm>
          <a:prstGeom prst="rect">
            <a:avLst/>
          </a:prstGeom>
          <a:noFill/>
        </p:spPr>
      </p:pic>
      <p:sp>
        <p:nvSpPr>
          <p:cNvPr id="283" name="任意多边形 282"/>
          <p:cNvSpPr/>
          <p:nvPr/>
        </p:nvSpPr>
        <p:spPr bwMode="gray">
          <a:xfrm rot="18775520" flipH="1" flipV="1">
            <a:off x="10542033" y="3581150"/>
            <a:ext cx="164417" cy="643301"/>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7253"/>
              <a:gd name="connsiteY0" fmla="*/ 392789 h 392789"/>
              <a:gd name="connsiteX1" fmla="*/ 7253 w 7253"/>
              <a:gd name="connsiteY1" fmla="*/ 240293 h 392789"/>
              <a:gd name="connsiteX0" fmla="*/ 0 w 10000"/>
              <a:gd name="connsiteY0" fmla="*/ 7773 h 7773"/>
              <a:gd name="connsiteX1" fmla="*/ 10000 w 10000"/>
              <a:gd name="connsiteY1" fmla="*/ 3891 h 7773"/>
              <a:gd name="connsiteX0" fmla="*/ 0 w 10270"/>
              <a:gd name="connsiteY0" fmla="*/ 10684 h 10684"/>
              <a:gd name="connsiteX1" fmla="*/ 10270 w 10270"/>
              <a:gd name="connsiteY1" fmla="*/ 4485 h 10684"/>
              <a:gd name="connsiteX0" fmla="*/ 0 w 10270"/>
              <a:gd name="connsiteY0" fmla="*/ 10021 h 10021"/>
              <a:gd name="connsiteX1" fmla="*/ 10270 w 10270"/>
              <a:gd name="connsiteY1" fmla="*/ 3822 h 10021"/>
              <a:gd name="connsiteX0" fmla="*/ 0 w 1900"/>
              <a:gd name="connsiteY0" fmla="*/ 1919 h 41308"/>
              <a:gd name="connsiteX1" fmla="*/ 1183 w 1900"/>
              <a:gd name="connsiteY1" fmla="*/ 41308 h 41308"/>
              <a:gd name="connsiteX0" fmla="*/ 4462 w 10688"/>
              <a:gd name="connsiteY0" fmla="*/ 0 h 9535"/>
              <a:gd name="connsiteX1" fmla="*/ 10688 w 10688"/>
              <a:gd name="connsiteY1" fmla="*/ 9535 h 9535"/>
              <a:gd name="connsiteX0" fmla="*/ 6253 w 7979"/>
              <a:gd name="connsiteY0" fmla="*/ 0 h 10839"/>
              <a:gd name="connsiteX1" fmla="*/ 7979 w 7979"/>
              <a:gd name="connsiteY1" fmla="*/ 10839 h 10839"/>
              <a:gd name="connsiteX0" fmla="*/ 4496 w 6659"/>
              <a:gd name="connsiteY0" fmla="*/ 0 h 10000"/>
              <a:gd name="connsiteX1" fmla="*/ 6659 w 6659"/>
              <a:gd name="connsiteY1" fmla="*/ 10000 h 10000"/>
              <a:gd name="connsiteX0" fmla="*/ 6979 w 9697"/>
              <a:gd name="connsiteY0" fmla="*/ 0 h 10224"/>
              <a:gd name="connsiteX1" fmla="*/ 9697 w 9697"/>
              <a:gd name="connsiteY1" fmla="*/ 10224 h 10224"/>
              <a:gd name="connsiteX0" fmla="*/ 10653 w 13456"/>
              <a:gd name="connsiteY0" fmla="*/ 0 h 10000"/>
              <a:gd name="connsiteX1" fmla="*/ 13456 w 13456"/>
              <a:gd name="connsiteY1" fmla="*/ 10000 h 10000"/>
              <a:gd name="connsiteX0" fmla="*/ 10620 w 13482"/>
              <a:gd name="connsiteY0" fmla="*/ 0 h 10193"/>
              <a:gd name="connsiteX1" fmla="*/ 13482 w 13482"/>
              <a:gd name="connsiteY1" fmla="*/ 10193 h 10193"/>
              <a:gd name="connsiteX0" fmla="*/ 12032 w 14894"/>
              <a:gd name="connsiteY0" fmla="*/ 0 h 10193"/>
              <a:gd name="connsiteX1" fmla="*/ 14894 w 14894"/>
              <a:gd name="connsiteY1" fmla="*/ 10193 h 10193"/>
              <a:gd name="connsiteX0" fmla="*/ 7212 w 22521"/>
              <a:gd name="connsiteY0" fmla="*/ 2080 h 3223"/>
              <a:gd name="connsiteX1" fmla="*/ 22521 w 22521"/>
              <a:gd name="connsiteY1" fmla="*/ 913 h 3223"/>
              <a:gd name="connsiteX0" fmla="*/ 449 w 7247"/>
              <a:gd name="connsiteY0" fmla="*/ 6699 h 9150"/>
              <a:gd name="connsiteX1" fmla="*/ 7247 w 7247"/>
              <a:gd name="connsiteY1" fmla="*/ 3078 h 9150"/>
              <a:gd name="connsiteX0" fmla="*/ 341 w 10815"/>
              <a:gd name="connsiteY0" fmla="*/ 6670 h 9408"/>
              <a:gd name="connsiteX1" fmla="*/ 10815 w 10815"/>
              <a:gd name="connsiteY1" fmla="*/ 3437 h 9408"/>
              <a:gd name="connsiteX0" fmla="*/ 11 w 9696"/>
              <a:gd name="connsiteY0" fmla="*/ 3437 h 10695"/>
              <a:gd name="connsiteX1" fmla="*/ 9696 w 9696"/>
              <a:gd name="connsiteY1" fmla="*/ 0 h 10695"/>
              <a:gd name="connsiteX0" fmla="*/ 0 w 9989"/>
              <a:gd name="connsiteY0" fmla="*/ 3214 h 7107"/>
              <a:gd name="connsiteX1" fmla="*/ 9989 w 9989"/>
              <a:gd name="connsiteY1" fmla="*/ 0 h 7107"/>
              <a:gd name="connsiteX0" fmla="*/ 0 w 10194"/>
              <a:gd name="connsiteY0" fmla="*/ 3224 h 9404"/>
              <a:gd name="connsiteX1" fmla="*/ 10194 w 10194"/>
              <a:gd name="connsiteY1" fmla="*/ 0 h 9404"/>
              <a:gd name="connsiteX0" fmla="*/ 0 w 10000"/>
              <a:gd name="connsiteY0" fmla="*/ 3428 h 8991"/>
              <a:gd name="connsiteX1" fmla="*/ 10000 w 10000"/>
              <a:gd name="connsiteY1" fmla="*/ 0 h 8991"/>
              <a:gd name="connsiteX0" fmla="*/ 1678 w 2122"/>
              <a:gd name="connsiteY0" fmla="*/ 28745 h 29933"/>
              <a:gd name="connsiteX1" fmla="*/ 1583 w 2122"/>
              <a:gd name="connsiteY1" fmla="*/ 0 h 29933"/>
              <a:gd name="connsiteX0" fmla="*/ 0 w 10676"/>
              <a:gd name="connsiteY0" fmla="*/ 9803 h 10191"/>
              <a:gd name="connsiteX1" fmla="*/ 10676 w 10676"/>
              <a:gd name="connsiteY1" fmla="*/ 0 h 10191"/>
              <a:gd name="connsiteX0" fmla="*/ 5528 w 16204"/>
              <a:gd name="connsiteY0" fmla="*/ 9803 h 9803"/>
              <a:gd name="connsiteX1" fmla="*/ 16204 w 16204"/>
              <a:gd name="connsiteY1" fmla="*/ 0 h 9803"/>
              <a:gd name="connsiteX0" fmla="*/ 4646 w 8550"/>
              <a:gd name="connsiteY0" fmla="*/ 11362 h 11362"/>
              <a:gd name="connsiteX1" fmla="*/ 8550 w 8550"/>
              <a:gd name="connsiteY1" fmla="*/ 0 h 11362"/>
              <a:gd name="connsiteX0" fmla="*/ 6337 w 9248"/>
              <a:gd name="connsiteY0" fmla="*/ 9952 h 9952"/>
              <a:gd name="connsiteX1" fmla="*/ 9248 w 9248"/>
              <a:gd name="connsiteY1" fmla="*/ 0 h 9952"/>
              <a:gd name="connsiteX0" fmla="*/ 8305 w 11453"/>
              <a:gd name="connsiteY0" fmla="*/ 10000 h 10000"/>
              <a:gd name="connsiteX1" fmla="*/ 11453 w 11453"/>
              <a:gd name="connsiteY1" fmla="*/ 0 h 10000"/>
              <a:gd name="connsiteX0" fmla="*/ 8212 w 11513"/>
              <a:gd name="connsiteY0" fmla="*/ 9282 h 9282"/>
              <a:gd name="connsiteX1" fmla="*/ 11513 w 11513"/>
              <a:gd name="connsiteY1" fmla="*/ 0 h 9282"/>
              <a:gd name="connsiteX0" fmla="*/ 7841 w 10708"/>
              <a:gd name="connsiteY0" fmla="*/ 10000 h 10000"/>
              <a:gd name="connsiteX1" fmla="*/ 10708 w 10708"/>
              <a:gd name="connsiteY1" fmla="*/ 0 h 10000"/>
              <a:gd name="connsiteX0" fmla="*/ 6968 w 11437"/>
              <a:gd name="connsiteY0" fmla="*/ 10473 h 10473"/>
              <a:gd name="connsiteX1" fmla="*/ 11437 w 11437"/>
              <a:gd name="connsiteY1" fmla="*/ 0 h 10473"/>
              <a:gd name="connsiteX0" fmla="*/ 5811 w 10280"/>
              <a:gd name="connsiteY0" fmla="*/ 10473 h 10473"/>
              <a:gd name="connsiteX1" fmla="*/ 10280 w 10280"/>
              <a:gd name="connsiteY1" fmla="*/ 0 h 10473"/>
              <a:gd name="connsiteX0" fmla="*/ 3961 w 8430"/>
              <a:gd name="connsiteY0" fmla="*/ 10473 h 10473"/>
              <a:gd name="connsiteX1" fmla="*/ 8430 w 8430"/>
              <a:gd name="connsiteY1" fmla="*/ 0 h 10473"/>
            </a:gdLst>
            <a:ahLst/>
            <a:cxnLst>
              <a:cxn ang="0">
                <a:pos x="connsiteX0" y="connsiteY0"/>
              </a:cxn>
              <a:cxn ang="0">
                <a:pos x="connsiteX1" y="connsiteY1"/>
              </a:cxn>
            </a:cxnLst>
            <a:rect l="l" t="t" r="r" b="b"/>
            <a:pathLst>
              <a:path w="8430" h="10473">
                <a:moveTo>
                  <a:pt x="3961" y="10473"/>
                </a:moveTo>
                <a:cubicBezTo>
                  <a:pt x="217" y="7534"/>
                  <a:pt x="-4346" y="4218"/>
                  <a:pt x="8430" y="0"/>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284" name="任意多边形 283"/>
          <p:cNvSpPr/>
          <p:nvPr/>
        </p:nvSpPr>
        <p:spPr bwMode="gray">
          <a:xfrm rot="18775520" flipH="1" flipV="1">
            <a:off x="8649875" y="2076296"/>
            <a:ext cx="224736" cy="83887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7253"/>
              <a:gd name="connsiteY0" fmla="*/ 392789 h 392789"/>
              <a:gd name="connsiteX1" fmla="*/ 7253 w 7253"/>
              <a:gd name="connsiteY1" fmla="*/ 240293 h 392789"/>
              <a:gd name="connsiteX0" fmla="*/ 0 w 10000"/>
              <a:gd name="connsiteY0" fmla="*/ 7773 h 7773"/>
              <a:gd name="connsiteX1" fmla="*/ 10000 w 10000"/>
              <a:gd name="connsiteY1" fmla="*/ 3891 h 7773"/>
              <a:gd name="connsiteX0" fmla="*/ 0 w 10270"/>
              <a:gd name="connsiteY0" fmla="*/ 10684 h 10684"/>
              <a:gd name="connsiteX1" fmla="*/ 10270 w 10270"/>
              <a:gd name="connsiteY1" fmla="*/ 4485 h 10684"/>
              <a:gd name="connsiteX0" fmla="*/ 0 w 10270"/>
              <a:gd name="connsiteY0" fmla="*/ 10021 h 10021"/>
              <a:gd name="connsiteX1" fmla="*/ 10270 w 10270"/>
              <a:gd name="connsiteY1" fmla="*/ 3822 h 10021"/>
              <a:gd name="connsiteX0" fmla="*/ 0 w 1900"/>
              <a:gd name="connsiteY0" fmla="*/ 1919 h 41308"/>
              <a:gd name="connsiteX1" fmla="*/ 1183 w 1900"/>
              <a:gd name="connsiteY1" fmla="*/ 41308 h 41308"/>
              <a:gd name="connsiteX0" fmla="*/ 4462 w 10688"/>
              <a:gd name="connsiteY0" fmla="*/ 0 h 9535"/>
              <a:gd name="connsiteX1" fmla="*/ 10688 w 10688"/>
              <a:gd name="connsiteY1" fmla="*/ 9535 h 9535"/>
              <a:gd name="connsiteX0" fmla="*/ 6253 w 7979"/>
              <a:gd name="connsiteY0" fmla="*/ 0 h 10839"/>
              <a:gd name="connsiteX1" fmla="*/ 7979 w 7979"/>
              <a:gd name="connsiteY1" fmla="*/ 10839 h 10839"/>
              <a:gd name="connsiteX0" fmla="*/ 4496 w 6659"/>
              <a:gd name="connsiteY0" fmla="*/ 0 h 10000"/>
              <a:gd name="connsiteX1" fmla="*/ 6659 w 6659"/>
              <a:gd name="connsiteY1" fmla="*/ 10000 h 10000"/>
              <a:gd name="connsiteX0" fmla="*/ 6979 w 9697"/>
              <a:gd name="connsiteY0" fmla="*/ 0 h 10224"/>
              <a:gd name="connsiteX1" fmla="*/ 9697 w 9697"/>
              <a:gd name="connsiteY1" fmla="*/ 10224 h 10224"/>
              <a:gd name="connsiteX0" fmla="*/ 10653 w 13456"/>
              <a:gd name="connsiteY0" fmla="*/ 0 h 10000"/>
              <a:gd name="connsiteX1" fmla="*/ 13456 w 13456"/>
              <a:gd name="connsiteY1" fmla="*/ 10000 h 10000"/>
              <a:gd name="connsiteX0" fmla="*/ 10620 w 13482"/>
              <a:gd name="connsiteY0" fmla="*/ 0 h 10193"/>
              <a:gd name="connsiteX1" fmla="*/ 13482 w 13482"/>
              <a:gd name="connsiteY1" fmla="*/ 10193 h 10193"/>
              <a:gd name="connsiteX0" fmla="*/ 12032 w 14894"/>
              <a:gd name="connsiteY0" fmla="*/ 0 h 10193"/>
              <a:gd name="connsiteX1" fmla="*/ 14894 w 14894"/>
              <a:gd name="connsiteY1" fmla="*/ 10193 h 10193"/>
              <a:gd name="connsiteX0" fmla="*/ 7212 w 22521"/>
              <a:gd name="connsiteY0" fmla="*/ 2080 h 3223"/>
              <a:gd name="connsiteX1" fmla="*/ 22521 w 22521"/>
              <a:gd name="connsiteY1" fmla="*/ 913 h 3223"/>
              <a:gd name="connsiteX0" fmla="*/ 449 w 7247"/>
              <a:gd name="connsiteY0" fmla="*/ 6699 h 9150"/>
              <a:gd name="connsiteX1" fmla="*/ 7247 w 7247"/>
              <a:gd name="connsiteY1" fmla="*/ 3078 h 9150"/>
              <a:gd name="connsiteX0" fmla="*/ 341 w 10815"/>
              <a:gd name="connsiteY0" fmla="*/ 6670 h 9408"/>
              <a:gd name="connsiteX1" fmla="*/ 10815 w 10815"/>
              <a:gd name="connsiteY1" fmla="*/ 3437 h 9408"/>
              <a:gd name="connsiteX0" fmla="*/ 11 w 9696"/>
              <a:gd name="connsiteY0" fmla="*/ 3437 h 10695"/>
              <a:gd name="connsiteX1" fmla="*/ 9696 w 9696"/>
              <a:gd name="connsiteY1" fmla="*/ 0 h 10695"/>
              <a:gd name="connsiteX0" fmla="*/ 0 w 9989"/>
              <a:gd name="connsiteY0" fmla="*/ 3214 h 7107"/>
              <a:gd name="connsiteX1" fmla="*/ 9989 w 9989"/>
              <a:gd name="connsiteY1" fmla="*/ 0 h 7107"/>
              <a:gd name="connsiteX0" fmla="*/ 0 w 10194"/>
              <a:gd name="connsiteY0" fmla="*/ 3224 h 9404"/>
              <a:gd name="connsiteX1" fmla="*/ 10194 w 10194"/>
              <a:gd name="connsiteY1" fmla="*/ 0 h 9404"/>
              <a:gd name="connsiteX0" fmla="*/ 0 w 10000"/>
              <a:gd name="connsiteY0" fmla="*/ 3428 h 8991"/>
              <a:gd name="connsiteX1" fmla="*/ 10000 w 10000"/>
              <a:gd name="connsiteY1" fmla="*/ 0 h 8991"/>
              <a:gd name="connsiteX0" fmla="*/ 1678 w 2122"/>
              <a:gd name="connsiteY0" fmla="*/ 28745 h 29933"/>
              <a:gd name="connsiteX1" fmla="*/ 1583 w 2122"/>
              <a:gd name="connsiteY1" fmla="*/ 0 h 29933"/>
              <a:gd name="connsiteX0" fmla="*/ 0 w 10676"/>
              <a:gd name="connsiteY0" fmla="*/ 9803 h 10191"/>
              <a:gd name="connsiteX1" fmla="*/ 10676 w 10676"/>
              <a:gd name="connsiteY1" fmla="*/ 0 h 10191"/>
              <a:gd name="connsiteX0" fmla="*/ 5528 w 16204"/>
              <a:gd name="connsiteY0" fmla="*/ 9803 h 9803"/>
              <a:gd name="connsiteX1" fmla="*/ 16204 w 16204"/>
              <a:gd name="connsiteY1" fmla="*/ 0 h 9803"/>
              <a:gd name="connsiteX0" fmla="*/ 4646 w 8550"/>
              <a:gd name="connsiteY0" fmla="*/ 11362 h 11362"/>
              <a:gd name="connsiteX1" fmla="*/ 8550 w 8550"/>
              <a:gd name="connsiteY1" fmla="*/ 0 h 11362"/>
              <a:gd name="connsiteX0" fmla="*/ 6337 w 9248"/>
              <a:gd name="connsiteY0" fmla="*/ 9952 h 9952"/>
              <a:gd name="connsiteX1" fmla="*/ 9248 w 9248"/>
              <a:gd name="connsiteY1" fmla="*/ 0 h 9952"/>
              <a:gd name="connsiteX0" fmla="*/ 8305 w 11453"/>
              <a:gd name="connsiteY0" fmla="*/ 10000 h 10000"/>
              <a:gd name="connsiteX1" fmla="*/ 11453 w 11453"/>
              <a:gd name="connsiteY1" fmla="*/ 0 h 10000"/>
              <a:gd name="connsiteX0" fmla="*/ 8212 w 11513"/>
              <a:gd name="connsiteY0" fmla="*/ 9282 h 9282"/>
              <a:gd name="connsiteX1" fmla="*/ 11513 w 11513"/>
              <a:gd name="connsiteY1" fmla="*/ 0 h 9282"/>
              <a:gd name="connsiteX0" fmla="*/ 7841 w 10708"/>
              <a:gd name="connsiteY0" fmla="*/ 10000 h 10000"/>
              <a:gd name="connsiteX1" fmla="*/ 10708 w 10708"/>
              <a:gd name="connsiteY1" fmla="*/ 0 h 10000"/>
              <a:gd name="connsiteX0" fmla="*/ 11885 w 11885"/>
              <a:gd name="connsiteY0" fmla="*/ 9230 h 9230"/>
              <a:gd name="connsiteX1" fmla="*/ 8472 w 11885"/>
              <a:gd name="connsiteY1" fmla="*/ 0 h 9230"/>
              <a:gd name="connsiteX0" fmla="*/ 10000 w 10000"/>
              <a:gd name="connsiteY0" fmla="*/ 10000 h 10000"/>
              <a:gd name="connsiteX1" fmla="*/ 7128 w 10000"/>
              <a:gd name="connsiteY1" fmla="*/ 0 h 10000"/>
              <a:gd name="connsiteX0" fmla="*/ 8014 w 8080"/>
              <a:gd name="connsiteY0" fmla="*/ 13760 h 13760"/>
              <a:gd name="connsiteX1" fmla="*/ 8080 w 8080"/>
              <a:gd name="connsiteY1" fmla="*/ 0 h 13760"/>
              <a:gd name="connsiteX0" fmla="*/ 10471 w 10553"/>
              <a:gd name="connsiteY0" fmla="*/ 10000 h 10000"/>
              <a:gd name="connsiteX1" fmla="*/ 10553 w 10553"/>
              <a:gd name="connsiteY1" fmla="*/ 0 h 10000"/>
              <a:gd name="connsiteX0" fmla="*/ 11216 w 11216"/>
              <a:gd name="connsiteY0" fmla="*/ 9734 h 9734"/>
              <a:gd name="connsiteX1" fmla="*/ 10106 w 11216"/>
              <a:gd name="connsiteY1" fmla="*/ 0 h 9734"/>
              <a:gd name="connsiteX0" fmla="*/ 7619 w 10698"/>
              <a:gd name="connsiteY0" fmla="*/ 11047 h 11047"/>
              <a:gd name="connsiteX1" fmla="*/ 10698 w 10698"/>
              <a:gd name="connsiteY1" fmla="*/ 0 h 11047"/>
            </a:gdLst>
            <a:ahLst/>
            <a:cxnLst>
              <a:cxn ang="0">
                <a:pos x="connsiteX0" y="connsiteY0"/>
              </a:cxn>
              <a:cxn ang="0">
                <a:pos x="connsiteX1" y="connsiteY1"/>
              </a:cxn>
            </a:cxnLst>
            <a:rect l="l" t="t" r="r" b="b"/>
            <a:pathLst>
              <a:path w="10698" h="11047">
                <a:moveTo>
                  <a:pt x="7619" y="11047"/>
                </a:moveTo>
                <a:cubicBezTo>
                  <a:pt x="-565" y="8566"/>
                  <a:pt x="-5506" y="3652"/>
                  <a:pt x="10698" y="0"/>
                </a:cubicBezTo>
              </a:path>
            </a:pathLst>
          </a:custGeom>
          <a:noFill/>
          <a:ln w="19050" algn="ctr">
            <a:solidFill>
              <a:srgbClr val="EC7061"/>
            </a:solidFill>
            <a:prstDash val="sysDot"/>
            <a:round/>
            <a:headEnd type="triangle" w="med" len="med"/>
            <a:tailEnd type="triangle" w="med" len="med"/>
          </a:ln>
        </p:spPr>
        <p:txBody>
          <a:bodyPr rtlCol="0" anchor="ctr"/>
          <a:lstStyle/>
          <a:p>
            <a:pPr algn="ctr" fontAlgn="ctr"/>
            <a:endParaRPr lang="en-US" altLang="zh-CN" dirty="0">
              <a:latin typeface="Huawei Sans" panose="020C0503030203020204" pitchFamily="34" charset="0"/>
            </a:endParaRPr>
          </a:p>
        </p:txBody>
      </p:sp>
      <p:sp>
        <p:nvSpPr>
          <p:cNvPr id="285" name="矩形 284"/>
          <p:cNvSpPr/>
          <p:nvPr/>
        </p:nvSpPr>
        <p:spPr bwMode="gray">
          <a:xfrm>
            <a:off x="7128716" y="3774813"/>
            <a:ext cx="534121"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BGP</a:t>
            </a:r>
            <a:endParaRPr lang="en-US" altLang="zh-CN" sz="1400" b="1" dirty="0">
              <a:solidFill>
                <a:srgbClr val="EC7061"/>
              </a:solidFill>
              <a:latin typeface="Huawei Sans" panose="020C0503030203020204" pitchFamily="34" charset="0"/>
            </a:endParaRPr>
          </a:p>
        </p:txBody>
      </p:sp>
      <p:sp>
        <p:nvSpPr>
          <p:cNvPr id="286" name="矩形 285"/>
          <p:cNvSpPr/>
          <p:nvPr/>
        </p:nvSpPr>
        <p:spPr bwMode="gray">
          <a:xfrm>
            <a:off x="8825800" y="2169406"/>
            <a:ext cx="534121"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BGP</a:t>
            </a:r>
            <a:endParaRPr lang="en-US" altLang="zh-CN" sz="1400" b="1" dirty="0">
              <a:solidFill>
                <a:srgbClr val="EC7061"/>
              </a:solidFill>
              <a:latin typeface="Huawei Sans" panose="020C0503030203020204" pitchFamily="34" charset="0"/>
            </a:endParaRPr>
          </a:p>
        </p:txBody>
      </p:sp>
      <p:sp>
        <p:nvSpPr>
          <p:cNvPr id="287" name="矩形 286"/>
          <p:cNvSpPr/>
          <p:nvPr/>
        </p:nvSpPr>
        <p:spPr bwMode="gray">
          <a:xfrm>
            <a:off x="10638509" y="3534425"/>
            <a:ext cx="534121"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BGP</a:t>
            </a:r>
            <a:endParaRPr lang="en-US" altLang="zh-CN" sz="1400" b="1" dirty="0">
              <a:solidFill>
                <a:srgbClr val="EC7061"/>
              </a:solidFill>
              <a:latin typeface="Huawei Sans" panose="020C0503030203020204" pitchFamily="34" charset="0"/>
            </a:endParaRPr>
          </a:p>
        </p:txBody>
      </p:sp>
      <p:sp>
        <p:nvSpPr>
          <p:cNvPr id="289" name="Freeform 186"/>
          <p:cNvSpPr>
            <a:spLocks noEditPoints="1"/>
          </p:cNvSpPr>
          <p:nvPr/>
        </p:nvSpPr>
        <p:spPr bwMode="gray">
          <a:xfrm>
            <a:off x="6900580" y="221747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90" name="矩形 289"/>
          <p:cNvSpPr/>
          <p:nvPr/>
        </p:nvSpPr>
        <p:spPr bwMode="gray">
          <a:xfrm>
            <a:off x="7330166" y="2464669"/>
            <a:ext cx="1173719"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Enterprise A</a:t>
            </a:r>
            <a:endParaRPr lang="en-US" altLang="zh-CN" sz="1400" dirty="0">
              <a:solidFill>
                <a:schemeClr val="bg1">
                  <a:lumMod val="50000"/>
                </a:schemeClr>
              </a:solidFill>
              <a:latin typeface="Huawei Sans" panose="020C0503030203020204" pitchFamily="34" charset="0"/>
            </a:endParaRPr>
          </a:p>
        </p:txBody>
      </p:sp>
      <p:sp>
        <p:nvSpPr>
          <p:cNvPr id="291" name="矩形 290"/>
          <p:cNvSpPr/>
          <p:nvPr/>
        </p:nvSpPr>
        <p:spPr bwMode="gray">
          <a:xfrm>
            <a:off x="8571723" y="3774813"/>
            <a:ext cx="88036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AS 1000</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21856782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Introduction to BGP</a:t>
            </a:r>
            <a:endParaRPr lang="en-US" altLang="zh-CN" dirty="0" smtClean="0">
              <a:solidFill>
                <a:schemeClr val="bg1">
                  <a:lumMod val="50000"/>
                </a:schemeClr>
              </a:solidFill>
              <a:sym typeface="Huawei Sans" panose="020C0503030203020204" pitchFamily="34" charset="0"/>
            </a:endParaRPr>
          </a:p>
          <a:p>
            <a:r>
              <a:rPr lang="en-US" b="1" dirty="0" smtClean="0"/>
              <a:t>Basic Concepts of BGP</a:t>
            </a:r>
            <a:endParaRPr lang="en-US" altLang="zh-CN" b="1" dirty="0" smtClean="0">
              <a:sym typeface="Huawei Sans" panose="020C0503030203020204" pitchFamily="34" charset="0"/>
            </a:endParaRPr>
          </a:p>
          <a:p>
            <a:r>
              <a:rPr lang="en-US" dirty="0" smtClean="0">
                <a:solidFill>
                  <a:schemeClr val="bg1">
                    <a:lumMod val="50000"/>
                  </a:schemeClr>
                </a:solidFill>
              </a:rPr>
              <a:t>Basic BGP Configurations</a:t>
            </a:r>
            <a:endParaRPr lang="en-US" altLang="zh-CN" dirty="0" smtClean="0">
              <a:solidFill>
                <a:schemeClr val="bg1">
                  <a:lumMod val="50000"/>
                </a:schemeClr>
              </a:solidFill>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862555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dirty="0" smtClean="0"/>
              <a:t>BGP is a path vector protocol that allows devices between ASs to communicate and selects optimal routes. BGP-1 (defined in RFC 1105), BGP-2 (defined in RFC 1163), and BGP-3 (defined in RFC 1267) are three earlier versions of BGP. BGP-4 (defined in RFC 1771) has been used since 1994. Since 2006, unicast IPv4 networks have been using BGP-4 defined in RFC 4271, and other networks (such as IPv6 networks) have been using Multiprotocol BGP (MP-BGP) defined in RFC 4760.</a:t>
            </a:r>
          </a:p>
          <a:p>
            <a:r>
              <a:rPr lang="en-US" altLang="zh-CN" sz="1600" dirty="0" smtClean="0"/>
              <a:t>BGP has the following characteristics:</a:t>
            </a:r>
          </a:p>
          <a:p>
            <a:pPr lvl="1"/>
            <a:r>
              <a:rPr lang="en-US" altLang="zh-CN" sz="1400" dirty="0" smtClean="0"/>
              <a:t>BGP uses TCP (port 179) as the transport layer protocol and triggers route updates instead of periodic route updates.</a:t>
            </a:r>
          </a:p>
          <a:p>
            <a:pPr lvl="1"/>
            <a:r>
              <a:rPr lang="en-US" altLang="zh-CN" sz="1400" dirty="0" smtClean="0"/>
              <a:t>BGP can carry a large amount of routing information and support large-scale networks.</a:t>
            </a:r>
          </a:p>
          <a:p>
            <a:pPr lvl="1"/>
            <a:r>
              <a:rPr lang="en-US" altLang="zh-CN" sz="1400" dirty="0" smtClean="0"/>
              <a:t>BGP provides various routing policies to flexibly select routes and instruct peers to advertise routes based on routing policies.</a:t>
            </a:r>
          </a:p>
          <a:p>
            <a:pPr lvl="1"/>
            <a:r>
              <a:rPr lang="en-US" altLang="zh-CN" sz="1400" dirty="0" smtClean="0"/>
              <a:t>BGP supports MPLS/VPN applications and transmits VPN routes.</a:t>
            </a:r>
          </a:p>
          <a:p>
            <a:pPr lvl="1"/>
            <a:r>
              <a:rPr lang="en-US" altLang="zh-CN" sz="1400" dirty="0" smtClean="0"/>
              <a:t>BGP offers route summarization and route dampening functions to prevent route flapping, enhancing network stability.</a:t>
            </a:r>
            <a:endParaRPr lang="en-US" altLang="zh-CN" sz="1400" dirty="0"/>
          </a:p>
        </p:txBody>
      </p:sp>
      <p:sp>
        <p:nvSpPr>
          <p:cNvPr id="2" name="标题 1"/>
          <p:cNvSpPr>
            <a:spLocks noGrp="1"/>
          </p:cNvSpPr>
          <p:nvPr>
            <p:ph type="title"/>
          </p:nvPr>
        </p:nvSpPr>
        <p:spPr/>
        <p:txBody>
          <a:bodyPr/>
          <a:lstStyle/>
          <a:p>
            <a:r>
              <a:rPr lang="en-US" altLang="zh-CN" dirty="0"/>
              <a:t>Overview of </a:t>
            </a:r>
            <a:r>
              <a:rPr lang="en-US" altLang="zh-CN" dirty="0" smtClean="0"/>
              <a:t>BGP</a:t>
            </a:r>
            <a:endParaRPr lang="zh-CN" altLang="en-US" dirty="0"/>
          </a:p>
        </p:txBody>
      </p:sp>
      <p:sp>
        <p:nvSpPr>
          <p:cNvPr id="11" name="五边形 10"/>
          <p:cNvSpPr/>
          <p:nvPr/>
        </p:nvSpPr>
        <p:spPr bwMode="auto">
          <a:xfrm>
            <a:off x="3791287" y="-2762"/>
            <a:ext cx="7812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Overview</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18" name="燕尾形 17"/>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19" name="燕尾形 18"/>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22" name="燕尾形 21"/>
          <p:cNvSpPr/>
          <p:nvPr/>
        </p:nvSpPr>
        <p:spPr bwMode="auto">
          <a:xfrm>
            <a:off x="4480370" y="-2762"/>
            <a:ext cx="1451825"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Peer Relationship</a:t>
            </a:r>
            <a:endParaRPr lang="en-US" altLang="zh-CN" sz="105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84066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BGP Characteristics (1)</a:t>
            </a:r>
            <a:endParaRPr lang="zh-CN" altLang="en-US" dirty="0"/>
          </a:p>
        </p:txBody>
      </p:sp>
      <p:sp>
        <p:nvSpPr>
          <p:cNvPr id="3" name="内容占位符 2"/>
          <p:cNvSpPr txBox="1">
            <a:spLocks/>
          </p:cNvSpPr>
          <p:nvPr/>
        </p:nvSpPr>
        <p:spPr>
          <a:xfrm>
            <a:off x="445914" y="3730511"/>
            <a:ext cx="11295413" cy="2655956"/>
          </a:xfrm>
          <a:prstGeom prst="rect">
            <a:avLst/>
          </a:prstGeom>
        </p:spPr>
        <p:txBody>
          <a:bodyPr>
            <a:norm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rPr>
              <a:t>BGP uses TCP as the transport layer protocol and TCP port number is 179. BGP sessions between routers are established based on TCP connections.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A router that runs BGP is called a BGP speaker or a BGP router.</a:t>
            </a:r>
            <a:endParaRPr lang="en-US" altLang="zh-CN" sz="1600"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Two routers that establish a BGP session are peers of each other, and BGP peers exchange BGP routing tables.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A BGP router sends only incremental BGP route </a:t>
            </a:r>
            <a:r>
              <a:rPr lang="en-US" sz="1600" dirty="0" smtClean="0">
                <a:latin typeface="Huawei Sans" panose="020C0503030203020204" pitchFamily="34" charset="0"/>
              </a:rPr>
              <a:t>updates.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BGP can carry a large number of route prefixes and can be applied to large-scale networks.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020D7A1D-EFAD-4C8C-B9DE-D0FAD269B77A}"/>
              </a:ext>
            </a:extLst>
          </p:cNvPr>
          <p:cNvSpPr txBox="1"/>
          <p:nvPr/>
        </p:nvSpPr>
        <p:spPr bwMode="gray">
          <a:xfrm>
            <a:off x="3090475" y="21656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468681" y="2131043"/>
            <a:ext cx="527350" cy="431467"/>
          </a:xfrm>
          <a:prstGeom prst="rect">
            <a:avLst/>
          </a:prstGeom>
          <a:noFill/>
        </p:spPr>
      </p:pic>
      <p:sp>
        <p:nvSpPr>
          <p:cNvPr id="13" name="TextBox 120">
            <a:extLst>
              <a:ext uri="{FF2B5EF4-FFF2-40B4-BE49-F238E27FC236}">
                <a16:creationId xmlns="" xmlns:a16="http://schemas.microsoft.com/office/drawing/2014/main" id="{020D7A1D-EFAD-4C8C-B9DE-D0FAD269B77A}"/>
              </a:ext>
            </a:extLst>
          </p:cNvPr>
          <p:cNvSpPr txBox="1"/>
          <p:nvPr/>
        </p:nvSpPr>
        <p:spPr bwMode="gray">
          <a:xfrm>
            <a:off x="8024699" y="216564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cxnSp>
        <p:nvCxnSpPr>
          <p:cNvPr id="14" name="直接箭头连接符 13">
            <a:extLst>
              <a:ext uri="{FF2B5EF4-FFF2-40B4-BE49-F238E27FC236}">
                <a16:creationId xmlns="" xmlns:a16="http://schemas.microsoft.com/office/drawing/2014/main" id="{25FFCF9E-B77D-4002-8CAE-8C36C256A152}"/>
              </a:ext>
            </a:extLst>
          </p:cNvPr>
          <p:cNvCxnSpPr>
            <a:cxnSpLocks/>
            <a:stCxn id="12" idx="1"/>
            <a:endCxn id="16" idx="3"/>
          </p:cNvCxnSpPr>
          <p:nvPr/>
        </p:nvCxnSpPr>
        <p:spPr bwMode="gray">
          <a:xfrm flipH="1">
            <a:off x="4444594" y="2346777"/>
            <a:ext cx="3024087"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pic>
        <p:nvPicPr>
          <p:cNvPr id="1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917244" y="2131043"/>
            <a:ext cx="527350" cy="431467"/>
          </a:xfrm>
          <a:prstGeom prst="rect">
            <a:avLst/>
          </a:prstGeom>
          <a:noFill/>
        </p:spPr>
      </p:pic>
      <p:sp>
        <p:nvSpPr>
          <p:cNvPr id="40" name="矩形 39">
            <a:extLst>
              <a:ext uri="{FF2B5EF4-FFF2-40B4-BE49-F238E27FC236}">
                <a16:creationId xmlns="" xmlns:a16="http://schemas.microsoft.com/office/drawing/2014/main" id="{63EC1A45-DE44-4732-A300-8A63DEFB1977}"/>
              </a:ext>
            </a:extLst>
          </p:cNvPr>
          <p:cNvSpPr/>
          <p:nvPr/>
        </p:nvSpPr>
        <p:spPr bwMode="gray">
          <a:xfrm>
            <a:off x="3101538" y="2063696"/>
            <a:ext cx="1514380"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a:extLst>
              <a:ext uri="{FF2B5EF4-FFF2-40B4-BE49-F238E27FC236}">
                <a16:creationId xmlns="" xmlns:a16="http://schemas.microsoft.com/office/drawing/2014/main" id="{63EC1A45-DE44-4732-A300-8A63DEFB1977}"/>
              </a:ext>
            </a:extLst>
          </p:cNvPr>
          <p:cNvSpPr/>
          <p:nvPr/>
        </p:nvSpPr>
        <p:spPr bwMode="gray">
          <a:xfrm>
            <a:off x="7213512" y="2063696"/>
            <a:ext cx="160851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2" name="表格 41">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3311225" y="2936661"/>
          <a:ext cx="1874892" cy="533610"/>
        </p:xfrm>
        <a:graphic>
          <a:graphicData uri="http://schemas.openxmlformats.org/drawingml/2006/table">
            <a:tbl>
              <a:tblPr/>
              <a:tblGrid>
                <a:gridCol w="1874892">
                  <a:extLst>
                    <a:ext uri="{9D8B030D-6E8A-4147-A177-3AD203B41FA5}">
                      <a16:colId xmlns="" xmlns:a16="http://schemas.microsoft.com/office/drawing/2014/main" val="20000"/>
                    </a:ext>
                  </a:extLst>
                </a:gridCol>
              </a:tblGrid>
              <a:tr h="301046">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IP routing Table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Route number: 70W+</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bl>
          </a:graphicData>
        </a:graphic>
      </p:graphicFrame>
      <p:sp>
        <p:nvSpPr>
          <p:cNvPr id="43" name="任意多边形 42"/>
          <p:cNvSpPr/>
          <p:nvPr/>
        </p:nvSpPr>
        <p:spPr bwMode="gray">
          <a:xfrm>
            <a:off x="3354538" y="2674404"/>
            <a:ext cx="1773243" cy="237651"/>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8"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3583692" y="1756803"/>
            <a:ext cx="1259390" cy="307657"/>
          </a:xfrm>
          <a:prstGeom prst="rect">
            <a:avLst/>
          </a:prstGeom>
          <a:noFill/>
          <a:ln>
            <a:noFill/>
          </a:ln>
        </p:spPr>
        <p:txBody>
          <a:bodyPr wrap="square" rtlCol="0">
            <a:spAutoFit/>
          </a:bodyPr>
          <a:lstStyle/>
          <a:p>
            <a:pPr fontAlgn="ctr"/>
            <a:r>
              <a:rPr lang="en-US" sz="1399" dirty="0" smtClean="0">
                <a:latin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120">
            <a:extLst>
              <a:ext uri="{FF2B5EF4-FFF2-40B4-BE49-F238E27FC236}">
                <a16:creationId xmlns="" xmlns:a16="http://schemas.microsoft.com/office/drawing/2014/main" id="{020D7A1D-EFAD-4C8C-B9DE-D0FAD269B77A}"/>
              </a:ext>
            </a:extLst>
          </p:cNvPr>
          <p:cNvSpPr txBox="1"/>
          <p:nvPr/>
        </p:nvSpPr>
        <p:spPr bwMode="gray">
          <a:xfrm>
            <a:off x="7067378" y="1756803"/>
            <a:ext cx="1259390" cy="307657"/>
          </a:xfrm>
          <a:prstGeom prst="rect">
            <a:avLst/>
          </a:prstGeom>
          <a:noFill/>
          <a:ln>
            <a:noFill/>
          </a:ln>
        </p:spPr>
        <p:txBody>
          <a:bodyPr wrap="square" rtlCol="0">
            <a:spAutoFit/>
          </a:bodyPr>
          <a:lstStyle/>
          <a:p>
            <a:pPr fontAlgn="ctr"/>
            <a:r>
              <a:rPr lang="en-US" sz="1399" dirty="0" smtClean="0">
                <a:latin typeface="Huawei Sans" panose="020C0503030203020204" pitchFamily="34" charset="0"/>
              </a:rPr>
              <a:t>BGP speaker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9" name="表格 18">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5325237" y="1561890"/>
          <a:ext cx="1120130" cy="697692"/>
        </p:xfrm>
        <a:graphic>
          <a:graphicData uri="http://schemas.openxmlformats.org/drawingml/2006/table">
            <a:tbl>
              <a:tblPr/>
              <a:tblGrid>
                <a:gridCol w="1120130">
                  <a:extLst>
                    <a:ext uri="{9D8B030D-6E8A-4147-A177-3AD203B41FA5}">
                      <a16:colId xmlns="" xmlns:a16="http://schemas.microsoft.com/office/drawing/2014/main" val="20000"/>
                    </a:ext>
                  </a:extLst>
                </a:gridCol>
              </a:tblGrid>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BGP</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2874807405"/>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TCP </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extLst>
                  <a:ext uri="{0D108BD9-81ED-4DB2-BD59-A6C34878D82A}">
                    <a16:rowId xmlns="" xmlns:a16="http://schemas.microsoft.com/office/drawing/2014/main" val="3158806002"/>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IP</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bl>
          </a:graphicData>
        </a:graphic>
      </p:graphicFrame>
      <p:sp>
        <p:nvSpPr>
          <p:cNvPr id="24" name="五边形 23"/>
          <p:cNvSpPr/>
          <p:nvPr/>
        </p:nvSpPr>
        <p:spPr bwMode="auto">
          <a:xfrm>
            <a:off x="3791287" y="-2762"/>
            <a:ext cx="7812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Overview</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5" name="燕尾形 24"/>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7" name="燕尾形 26"/>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29" name="燕尾形 28"/>
          <p:cNvSpPr/>
          <p:nvPr/>
        </p:nvSpPr>
        <p:spPr bwMode="auto">
          <a:xfrm>
            <a:off x="4480370" y="-2762"/>
            <a:ext cx="1451825"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Peer Relationship</a:t>
            </a:r>
            <a:endParaRPr lang="en-US" altLang="zh-CN" sz="105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784549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Characteristics (2</a:t>
            </a:r>
            <a:r>
              <a:rPr lang="en-US" altLang="zh-CN" dirty="0" smtClean="0"/>
              <a:t>)</a:t>
            </a:r>
            <a:endParaRPr lang="zh-CN" altLang="en-US" dirty="0"/>
          </a:p>
        </p:txBody>
      </p:sp>
      <p:sp>
        <p:nvSpPr>
          <p:cNvPr id="3" name="文本占位符 112"/>
          <p:cNvSpPr txBox="1">
            <a:spLocks/>
          </p:cNvSpPr>
          <p:nvPr/>
        </p:nvSpPr>
        <p:spPr>
          <a:xfrm>
            <a:off x="439092" y="4831069"/>
            <a:ext cx="11302235" cy="155068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599" dirty="0" smtClean="0">
                <a:latin typeface="Huawei Sans" panose="020C0503030203020204" pitchFamily="34" charset="0"/>
              </a:rPr>
              <a:t>BGP is also called a path vector routing protocol.</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99" dirty="0" smtClean="0">
                <a:latin typeface="Huawei Sans" panose="020C0503030203020204" pitchFamily="34" charset="0"/>
              </a:rPr>
              <a:t>Each BGP route carries multiple path attributes. Different from IS-IS and OSPF that use costs to select paths, BGP selects paths based on path attributes. Therefore, BGP is easy to operate and allows you to select the most appropriate path control mode in different scenarios.</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341275" y="1467525"/>
            <a:ext cx="417097" cy="341261"/>
          </a:xfrm>
          <a:prstGeom prst="rect">
            <a:avLst/>
          </a:prstGeom>
          <a:noFill/>
        </p:spPr>
      </p:pic>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77481" y="1467525"/>
            <a:ext cx="417097" cy="341261"/>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341275" y="2778851"/>
            <a:ext cx="417097" cy="341261"/>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477481" y="2778851"/>
            <a:ext cx="417097" cy="341261"/>
          </a:xfrm>
          <a:prstGeom prst="rect">
            <a:avLst/>
          </a:prstGeom>
          <a:noFill/>
        </p:spPr>
      </p:pic>
      <p:sp>
        <p:nvSpPr>
          <p:cNvPr id="8" name="TextBox 120">
            <a:extLst>
              <a:ext uri="{FF2B5EF4-FFF2-40B4-BE49-F238E27FC236}">
                <a16:creationId xmlns="" xmlns:a16="http://schemas.microsoft.com/office/drawing/2014/main" id="{020D7A1D-EFAD-4C8C-B9DE-D0FAD269B77A}"/>
              </a:ext>
            </a:extLst>
          </p:cNvPr>
          <p:cNvSpPr txBox="1"/>
          <p:nvPr/>
        </p:nvSpPr>
        <p:spPr bwMode="gray">
          <a:xfrm>
            <a:off x="2595465" y="150147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9" name="矩形 8">
            <a:extLst>
              <a:ext uri="{FF2B5EF4-FFF2-40B4-BE49-F238E27FC236}">
                <a16:creationId xmlns="" xmlns:a16="http://schemas.microsoft.com/office/drawing/2014/main" id="{63EC1A45-DE44-4732-A300-8A63DEFB1977}"/>
              </a:ext>
            </a:extLst>
          </p:cNvPr>
          <p:cNvSpPr/>
          <p:nvPr/>
        </p:nvSpPr>
        <p:spPr bwMode="gray">
          <a:xfrm>
            <a:off x="2595465" y="1330554"/>
            <a:ext cx="2789237" cy="60473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020D7A1D-EFAD-4C8C-B9DE-D0FAD269B77A}"/>
              </a:ext>
            </a:extLst>
          </p:cNvPr>
          <p:cNvSpPr txBox="1"/>
          <p:nvPr/>
        </p:nvSpPr>
        <p:spPr bwMode="gray">
          <a:xfrm>
            <a:off x="2578463" y="279343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11" name="矩形 10">
            <a:extLst>
              <a:ext uri="{FF2B5EF4-FFF2-40B4-BE49-F238E27FC236}">
                <a16:creationId xmlns="" xmlns:a16="http://schemas.microsoft.com/office/drawing/2014/main" id="{63EC1A45-DE44-4732-A300-8A63DEFB1977}"/>
              </a:ext>
            </a:extLst>
          </p:cNvPr>
          <p:cNvSpPr/>
          <p:nvPr/>
        </p:nvSpPr>
        <p:spPr bwMode="gray">
          <a:xfrm>
            <a:off x="2595465" y="2660655"/>
            <a:ext cx="278923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11">
            <a:extLst>
              <a:ext uri="{FF2B5EF4-FFF2-40B4-BE49-F238E27FC236}">
                <a16:creationId xmlns="" xmlns:a16="http://schemas.microsoft.com/office/drawing/2014/main" id="{25FFCF9E-B77D-4002-8CAE-8C36C256A152}"/>
              </a:ext>
            </a:extLst>
          </p:cNvPr>
          <p:cNvCxnSpPr>
            <a:cxnSpLocks/>
            <a:stCxn id="5" idx="2"/>
            <a:endCxn id="7" idx="0"/>
          </p:cNvCxnSpPr>
          <p:nvPr/>
        </p:nvCxnSpPr>
        <p:spPr bwMode="gray">
          <a:xfrm>
            <a:off x="4686030" y="1808786"/>
            <a:ext cx="0" cy="97006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4780919" y="214414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3859261" y="150147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15" name="TextBox 120">
            <a:extLst>
              <a:ext uri="{FF2B5EF4-FFF2-40B4-BE49-F238E27FC236}">
                <a16:creationId xmlns="" xmlns:a16="http://schemas.microsoft.com/office/drawing/2014/main" id="{020D7A1D-EFAD-4C8C-B9DE-D0FAD269B77A}"/>
              </a:ext>
            </a:extLst>
          </p:cNvPr>
          <p:cNvSpPr txBox="1"/>
          <p:nvPr/>
        </p:nvSpPr>
        <p:spPr bwMode="gray">
          <a:xfrm>
            <a:off x="3859261" y="277739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232346" y="2778851"/>
            <a:ext cx="417097" cy="341261"/>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368552" y="2778851"/>
            <a:ext cx="417097" cy="341261"/>
          </a:xfrm>
          <a:prstGeom prst="rect">
            <a:avLst/>
          </a:prstGeom>
          <a:noFill/>
        </p:spPr>
      </p:pic>
      <p:sp>
        <p:nvSpPr>
          <p:cNvPr id="19" name="TextBox 120">
            <a:extLst>
              <a:ext uri="{FF2B5EF4-FFF2-40B4-BE49-F238E27FC236}">
                <a16:creationId xmlns="" xmlns:a16="http://schemas.microsoft.com/office/drawing/2014/main" id="{020D7A1D-EFAD-4C8C-B9DE-D0FAD269B77A}"/>
              </a:ext>
            </a:extLst>
          </p:cNvPr>
          <p:cNvSpPr txBox="1"/>
          <p:nvPr/>
        </p:nvSpPr>
        <p:spPr bwMode="gray">
          <a:xfrm>
            <a:off x="7766183" y="279343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20" name="矩形 19">
            <a:extLst>
              <a:ext uri="{FF2B5EF4-FFF2-40B4-BE49-F238E27FC236}">
                <a16:creationId xmlns="" xmlns:a16="http://schemas.microsoft.com/office/drawing/2014/main" id="{63EC1A45-DE44-4732-A300-8A63DEFB1977}"/>
              </a:ext>
            </a:extLst>
          </p:cNvPr>
          <p:cNvSpPr/>
          <p:nvPr/>
        </p:nvSpPr>
        <p:spPr bwMode="gray">
          <a:xfrm>
            <a:off x="6103811" y="2660655"/>
            <a:ext cx="2489141"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6750331" y="277739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2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777736" y="1462012"/>
            <a:ext cx="417097" cy="341261"/>
          </a:xfrm>
          <a:prstGeom prst="rect">
            <a:avLst/>
          </a:prstGeom>
          <a:noFill/>
        </p:spPr>
      </p:pic>
      <p:pic>
        <p:nvPicPr>
          <p:cNvPr id="2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913942" y="1462012"/>
            <a:ext cx="417097" cy="341261"/>
          </a:xfrm>
          <a:prstGeom prst="rect">
            <a:avLst/>
          </a:prstGeom>
          <a:noFill/>
        </p:spPr>
      </p:pic>
      <p:sp>
        <p:nvSpPr>
          <p:cNvPr id="24" name="TextBox 120">
            <a:extLst>
              <a:ext uri="{FF2B5EF4-FFF2-40B4-BE49-F238E27FC236}">
                <a16:creationId xmlns="" xmlns:a16="http://schemas.microsoft.com/office/drawing/2014/main" id="{020D7A1D-EFAD-4C8C-B9DE-D0FAD269B77A}"/>
              </a:ext>
            </a:extLst>
          </p:cNvPr>
          <p:cNvSpPr txBox="1"/>
          <p:nvPr/>
        </p:nvSpPr>
        <p:spPr bwMode="gray">
          <a:xfrm>
            <a:off x="8302968" y="147659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400</a:t>
            </a:r>
            <a:endParaRPr lang="en-US" sz="1399" b="1" dirty="0">
              <a:solidFill>
                <a:schemeClr val="bg1">
                  <a:lumMod val="50000"/>
                </a:schemeClr>
              </a:solidFill>
              <a:latin typeface="Huawei Sans" panose="020C0503030203020204" pitchFamily="34" charset="0"/>
            </a:endParaRPr>
          </a:p>
        </p:txBody>
      </p:sp>
      <p:sp>
        <p:nvSpPr>
          <p:cNvPr id="25" name="矩形 24">
            <a:extLst>
              <a:ext uri="{FF2B5EF4-FFF2-40B4-BE49-F238E27FC236}">
                <a16:creationId xmlns="" xmlns:a16="http://schemas.microsoft.com/office/drawing/2014/main" id="{63EC1A45-DE44-4732-A300-8A63DEFB1977}"/>
              </a:ext>
            </a:extLst>
          </p:cNvPr>
          <p:cNvSpPr/>
          <p:nvPr/>
        </p:nvSpPr>
        <p:spPr bwMode="gray">
          <a:xfrm>
            <a:off x="6649201" y="1343817"/>
            <a:ext cx="2366010"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 xmlns:a16="http://schemas.microsoft.com/office/drawing/2014/main" id="{020D7A1D-EFAD-4C8C-B9DE-D0FAD269B77A}"/>
              </a:ext>
            </a:extLst>
          </p:cNvPr>
          <p:cNvSpPr txBox="1"/>
          <p:nvPr/>
        </p:nvSpPr>
        <p:spPr bwMode="gray">
          <a:xfrm>
            <a:off x="7295721" y="146055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cxnSp>
        <p:nvCxnSpPr>
          <p:cNvPr id="32" name="直接箭头连接符 31">
            <a:extLst>
              <a:ext uri="{FF2B5EF4-FFF2-40B4-BE49-F238E27FC236}">
                <a16:creationId xmlns="" xmlns:a16="http://schemas.microsoft.com/office/drawing/2014/main" id="{25FFCF9E-B77D-4002-8CAE-8C36C256A152}"/>
              </a:ext>
            </a:extLst>
          </p:cNvPr>
          <p:cNvCxnSpPr>
            <a:cxnSpLocks/>
            <a:stCxn id="22" idx="2"/>
            <a:endCxn id="17" idx="0"/>
          </p:cNvCxnSpPr>
          <p:nvPr/>
        </p:nvCxnSpPr>
        <p:spPr bwMode="gray">
          <a:xfrm flipH="1">
            <a:off x="6440895" y="1803274"/>
            <a:ext cx="545390" cy="97557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35" name="直接箭头连接符 34">
            <a:extLst>
              <a:ext uri="{FF2B5EF4-FFF2-40B4-BE49-F238E27FC236}">
                <a16:creationId xmlns="" xmlns:a16="http://schemas.microsoft.com/office/drawing/2014/main" id="{25FFCF9E-B77D-4002-8CAE-8C36C256A152}"/>
              </a:ext>
            </a:extLst>
          </p:cNvPr>
          <p:cNvCxnSpPr>
            <a:cxnSpLocks/>
            <a:stCxn id="17" idx="1"/>
            <a:endCxn id="7" idx="3"/>
          </p:cNvCxnSpPr>
          <p:nvPr/>
        </p:nvCxnSpPr>
        <p:spPr bwMode="gray">
          <a:xfrm flipH="1">
            <a:off x="4894579" y="2949481"/>
            <a:ext cx="1337767"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49" name="直接箭头连接符 48">
            <a:extLst>
              <a:ext uri="{FF2B5EF4-FFF2-40B4-BE49-F238E27FC236}">
                <a16:creationId xmlns="" xmlns:a16="http://schemas.microsoft.com/office/drawing/2014/main" id="{25FFCF9E-B77D-4002-8CAE-8C36C256A152}"/>
              </a:ext>
            </a:extLst>
          </p:cNvPr>
          <p:cNvCxnSpPr>
            <a:cxnSpLocks/>
            <a:stCxn id="5" idx="3"/>
            <a:endCxn id="22" idx="1"/>
          </p:cNvCxnSpPr>
          <p:nvPr/>
        </p:nvCxnSpPr>
        <p:spPr bwMode="gray">
          <a:xfrm flipV="1">
            <a:off x="4894579" y="1632643"/>
            <a:ext cx="1883157"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4" name="TextBox 120">
            <a:extLst>
              <a:ext uri="{FF2B5EF4-FFF2-40B4-BE49-F238E27FC236}">
                <a16:creationId xmlns="" xmlns:a16="http://schemas.microsoft.com/office/drawing/2014/main" id="{020D7A1D-EFAD-4C8C-B9DE-D0FAD269B77A}"/>
              </a:ext>
            </a:extLst>
          </p:cNvPr>
          <p:cNvSpPr txBox="1"/>
          <p:nvPr/>
        </p:nvSpPr>
        <p:spPr bwMode="gray">
          <a:xfrm>
            <a:off x="5459379" y="2600241"/>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6815506" y="2121159"/>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5561676" y="1654957"/>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7" name="表格 56">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6103811" y="3476300"/>
          <a:ext cx="3257903" cy="1463866"/>
        </p:xfrm>
        <a:graphic>
          <a:graphicData uri="http://schemas.openxmlformats.org/drawingml/2006/table">
            <a:tbl>
              <a:tblPr/>
              <a:tblGrid>
                <a:gridCol w="3257903">
                  <a:extLst>
                    <a:ext uri="{9D8B030D-6E8A-4147-A177-3AD203B41FA5}">
                      <a16:colId xmlns="" xmlns:a16="http://schemas.microsoft.com/office/drawing/2014/main" val="20000"/>
                    </a:ext>
                  </a:extLst>
                </a:gridCol>
              </a:tblGrid>
              <a:tr h="301046">
                <a:tc>
                  <a:txBody>
                    <a:bodyPr/>
                    <a:lstStyle/>
                    <a:p>
                      <a:pPr algn="ctr" fontAlgn="ctr"/>
                      <a:r>
                        <a:rPr lang="en-US" sz="1200" dirty="0" smtClean="0">
                          <a:latin typeface="Huawei Sans" panose="020C0503030203020204" pitchFamily="34" charset="0"/>
                        </a:rPr>
                        <a:t>BGP route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32493">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10.1.2.0/8</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232493">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Path Attribute – Origin: IGP</a:t>
                      </a:r>
                      <a:endParaRPr lang="en-US" sz="1200" dirty="0">
                        <a:solidFill>
                          <a:schemeClr val="tx1"/>
                        </a:solidFill>
                        <a:latin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DE7F6"/>
                    </a:solidFill>
                  </a:tcPr>
                </a:tc>
                <a:extLst>
                  <a:ext uri="{0D108BD9-81ED-4DB2-BD59-A6C34878D82A}">
                    <a16:rowId xmlns="" xmlns:a16="http://schemas.microsoft.com/office/drawing/2014/main" val="10000"/>
                  </a:ext>
                </a:extLst>
              </a:tr>
              <a:tr h="232493">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Path Attribute - AS_PATH: 200</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DE7F6"/>
                    </a:solidFill>
                  </a:tcPr>
                </a:tc>
                <a:extLst>
                  <a:ext uri="{0D108BD9-81ED-4DB2-BD59-A6C34878D82A}">
                    <a16:rowId xmlns="" xmlns:a16="http://schemas.microsoft.com/office/drawing/2014/main" val="10001"/>
                  </a:ext>
                </a:extLst>
              </a:tr>
              <a:tr h="232493">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Path Attribute – </a:t>
                      </a:r>
                      <a:r>
                        <a:rPr lang="en-US" sz="1200" dirty="0" err="1" smtClean="0">
                          <a:solidFill>
                            <a:schemeClr val="tx1"/>
                          </a:solidFill>
                          <a:latin typeface="Huawei Sans" panose="020C0503030203020204" pitchFamily="34" charset="0"/>
                        </a:rPr>
                        <a:t>Nexthop</a:t>
                      </a:r>
                      <a:r>
                        <a:rPr lang="en-US" sz="1200" dirty="0" smtClean="0">
                          <a:solidFill>
                            <a:schemeClr val="tx1"/>
                          </a:solidFill>
                          <a:latin typeface="Huawei Sans" panose="020C0503030203020204" pitchFamily="34" charset="0"/>
                        </a:rPr>
                        <a:t>:</a:t>
                      </a:r>
                      <a:r>
                        <a:rPr lang="en-US" sz="1200" baseline="0" dirty="0" smtClean="0">
                          <a:solidFill>
                            <a:schemeClr val="tx1"/>
                          </a:solidFill>
                          <a:latin typeface="Huawei Sans" panose="020C0503030203020204" pitchFamily="34" charset="0"/>
                        </a:rPr>
                        <a:t> </a:t>
                      </a:r>
                      <a:r>
                        <a:rPr lang="en-US" sz="1200" dirty="0" smtClean="0">
                          <a:solidFill>
                            <a:schemeClr val="tx1"/>
                          </a:solidFill>
                          <a:latin typeface="Huawei Sans" panose="020C0503030203020204" pitchFamily="34" charset="0"/>
                        </a:rPr>
                        <a:t>10.0.12.1</a:t>
                      </a:r>
                      <a:endParaRPr lang="en-US" sz="1200" dirty="0">
                        <a:solidFill>
                          <a:schemeClr val="tx1"/>
                        </a:solidFill>
                        <a:latin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DE7F6"/>
                    </a:solidFill>
                  </a:tcPr>
                </a:tc>
                <a:extLst>
                  <a:ext uri="{0D108BD9-81ED-4DB2-BD59-A6C34878D82A}">
                    <a16:rowId xmlns="" xmlns:a16="http://schemas.microsoft.com/office/drawing/2014/main" val="10002"/>
                  </a:ext>
                </a:extLst>
              </a:tr>
              <a:tr h="207245">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a:t>
                      </a:r>
                      <a:endParaRPr kumimoji="0" lang="en-US" altLang="zh-CN" sz="12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DE7F6"/>
                    </a:solidFill>
                  </a:tcPr>
                </a:tc>
              </a:tr>
            </a:tbl>
          </a:graphicData>
        </a:graphic>
      </p:graphicFrame>
      <p:cxnSp>
        <p:nvCxnSpPr>
          <p:cNvPr id="58" name="直接连接符 57"/>
          <p:cNvCxnSpPr/>
          <p:nvPr/>
        </p:nvCxnSpPr>
        <p:spPr bwMode="gray">
          <a:xfrm flipH="1">
            <a:off x="2026954" y="349658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59" name="文本框 58"/>
          <p:cNvSpPr txBox="1"/>
          <p:nvPr/>
        </p:nvSpPr>
        <p:spPr bwMode="gray">
          <a:xfrm>
            <a:off x="2342871" y="3358141"/>
            <a:ext cx="143340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route update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61" name="直接连接符 60"/>
          <p:cNvCxnSpPr/>
          <p:nvPr/>
        </p:nvCxnSpPr>
        <p:spPr bwMode="gray">
          <a:xfrm flipH="1">
            <a:off x="5456119" y="3248397"/>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3" name="直接连接符 62"/>
          <p:cNvCxnSpPr/>
          <p:nvPr/>
        </p:nvCxnSpPr>
        <p:spPr bwMode="gray">
          <a:xfrm flipH="1">
            <a:off x="5464716" y="1460558"/>
            <a:ext cx="639095"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4" name="直接连接符 63"/>
          <p:cNvCxnSpPr/>
          <p:nvPr/>
        </p:nvCxnSpPr>
        <p:spPr bwMode="gray">
          <a:xfrm flipH="1">
            <a:off x="6440895" y="1997525"/>
            <a:ext cx="280815" cy="45427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66" name="直接连接符 65"/>
          <p:cNvCxnSpPr/>
          <p:nvPr/>
        </p:nvCxnSpPr>
        <p:spPr bwMode="gray">
          <a:xfrm>
            <a:off x="4479637" y="2012088"/>
            <a:ext cx="53" cy="571766"/>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9" name="任意多边形 68"/>
          <p:cNvSpPr/>
          <p:nvPr/>
        </p:nvSpPr>
        <p:spPr bwMode="gray">
          <a:xfrm>
            <a:off x="5462908" y="3310292"/>
            <a:ext cx="4029435" cy="128853"/>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557784 w 1773936"/>
              <a:gd name="connsiteY0" fmla="*/ 0 h 237744"/>
              <a:gd name="connsiteX1" fmla="*/ 979968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 name="connsiteX0" fmla="*/ 491863 w 1773936"/>
              <a:gd name="connsiteY0" fmla="*/ 0 h 237744"/>
              <a:gd name="connsiteX1" fmla="*/ 979968 w 1773936"/>
              <a:gd name="connsiteY1" fmla="*/ 0 h 237744"/>
              <a:gd name="connsiteX2" fmla="*/ 1773936 w 1773936"/>
              <a:gd name="connsiteY2" fmla="*/ 237744 h 237744"/>
              <a:gd name="connsiteX3" fmla="*/ 0 w 1773936"/>
              <a:gd name="connsiteY3" fmla="*/ 237744 h 237744"/>
              <a:gd name="connsiteX4" fmla="*/ 491863 w 1773936"/>
              <a:gd name="connsiteY4" fmla="*/ 0 h 237744"/>
              <a:gd name="connsiteX0" fmla="*/ 0 w 1282073"/>
              <a:gd name="connsiteY0" fmla="*/ 0 h 237744"/>
              <a:gd name="connsiteX1" fmla="*/ 488105 w 1282073"/>
              <a:gd name="connsiteY1" fmla="*/ 0 h 237744"/>
              <a:gd name="connsiteX2" fmla="*/ 1282073 w 1282073"/>
              <a:gd name="connsiteY2" fmla="*/ 237744 h 237744"/>
              <a:gd name="connsiteX3" fmla="*/ 538166 w 1282073"/>
              <a:gd name="connsiteY3" fmla="*/ 234569 h 237744"/>
              <a:gd name="connsiteX4" fmla="*/ 0 w 1282073"/>
              <a:gd name="connsiteY4" fmla="*/ 0 h 237744"/>
              <a:gd name="connsiteX0" fmla="*/ 0 w 3364104"/>
              <a:gd name="connsiteY0" fmla="*/ 0 h 237744"/>
              <a:gd name="connsiteX1" fmla="*/ 488105 w 3364104"/>
              <a:gd name="connsiteY1" fmla="*/ 0 h 237744"/>
              <a:gd name="connsiteX2" fmla="*/ 3364104 w 3364104"/>
              <a:gd name="connsiteY2" fmla="*/ 237744 h 237744"/>
              <a:gd name="connsiteX3" fmla="*/ 538166 w 3364104"/>
              <a:gd name="connsiteY3" fmla="*/ 234569 h 237744"/>
              <a:gd name="connsiteX4" fmla="*/ 0 w 3364104"/>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4104" h="237744">
                <a:moveTo>
                  <a:pt x="0" y="0"/>
                </a:moveTo>
                <a:lnTo>
                  <a:pt x="488105" y="0"/>
                </a:lnTo>
                <a:lnTo>
                  <a:pt x="3364104" y="237744"/>
                </a:lnTo>
                <a:lnTo>
                  <a:pt x="538166" y="234569"/>
                </a:lnTo>
                <a:lnTo>
                  <a:pt x="0" y="0"/>
                </a:lnTo>
                <a:close/>
              </a:path>
            </a:pathLst>
          </a:custGeom>
          <a:gradFill>
            <a:gsLst>
              <a:gs pos="0">
                <a:srgbClr val="FFD17D"/>
              </a:gs>
              <a:gs pos="96000">
                <a:schemeClr val="bg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8"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4565594" y="3118618"/>
            <a:ext cx="244216" cy="153480"/>
            <a:chOff x="1704691" y="1815049"/>
            <a:chExt cx="432946" cy="307777"/>
          </a:xfrm>
        </p:grpSpPr>
        <p:cxnSp>
          <p:nvCxnSpPr>
            <p:cNvPr id="27" name="直接连接符 26"/>
            <p:cNvCxnSpPr/>
            <p:nvPr/>
          </p:nvCxnSpPr>
          <p:spPr bwMode="gray">
            <a:xfrm>
              <a:off x="1921164" y="1815049"/>
              <a:ext cx="0" cy="3019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1704691" y="2122826"/>
              <a:ext cx="432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bwMode="gray">
          <a:xfrm>
            <a:off x="4195612" y="3285316"/>
            <a:ext cx="984181" cy="307657"/>
          </a:xfrm>
          <a:prstGeom prst="rect">
            <a:avLst/>
          </a:prstGeom>
        </p:spPr>
        <p:txBody>
          <a:bodyPr wrap="none">
            <a:spAutoFit/>
          </a:bodyPr>
          <a:lstStyle/>
          <a:p>
            <a:pPr fontAlgn="ctr"/>
            <a:r>
              <a:rPr lang="en-US" sz="1399" dirty="0" smtClean="0">
                <a:latin typeface="Huawei Sans" panose="020C0503030203020204" pitchFamily="34" charset="0"/>
              </a:rPr>
              <a:t>10.1.2.0/8</a:t>
            </a:r>
            <a:endParaRPr lang="en-US" sz="1399" dirty="0">
              <a:latin typeface="Huawei Sans" panose="020C0503030203020204" pitchFamily="34" charset="0"/>
            </a:endParaRPr>
          </a:p>
        </p:txBody>
      </p:sp>
      <p:sp>
        <p:nvSpPr>
          <p:cNvPr id="28" name="任意多边形 27"/>
          <p:cNvSpPr/>
          <p:nvPr/>
        </p:nvSpPr>
        <p:spPr bwMode="gray">
          <a:xfrm>
            <a:off x="5494528" y="3431568"/>
            <a:ext cx="4354542" cy="0"/>
          </a:xfrm>
          <a:custGeom>
            <a:avLst/>
            <a:gdLst>
              <a:gd name="connsiteX0" fmla="*/ 0 w 4356243"/>
              <a:gd name="connsiteY0" fmla="*/ 0 h 0"/>
              <a:gd name="connsiteX1" fmla="*/ 595901 w 4356243"/>
              <a:gd name="connsiteY1" fmla="*/ 0 h 0"/>
              <a:gd name="connsiteX2" fmla="*/ 4356243 w 4356243"/>
              <a:gd name="connsiteY2" fmla="*/ 0 h 0"/>
            </a:gdLst>
            <a:ahLst/>
            <a:cxnLst>
              <a:cxn ang="0">
                <a:pos x="connsiteX0" y="connsiteY0"/>
              </a:cxn>
              <a:cxn ang="0">
                <a:pos x="connsiteX1" y="connsiteY1"/>
              </a:cxn>
              <a:cxn ang="0">
                <a:pos x="connsiteX2" y="connsiteY2"/>
              </a:cxn>
            </a:cxnLst>
            <a:rect l="l" t="t" r="r" b="b"/>
            <a:pathLst>
              <a:path w="4356243">
                <a:moveTo>
                  <a:pt x="0" y="0"/>
                </a:moveTo>
                <a:lnTo>
                  <a:pt x="595901" y="0"/>
                </a:lnTo>
                <a:lnTo>
                  <a:pt x="4356243" y="0"/>
                </a:lnTo>
              </a:path>
            </a:pathLst>
          </a:cu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52" name="五边形 51"/>
          <p:cNvSpPr/>
          <p:nvPr/>
        </p:nvSpPr>
        <p:spPr bwMode="auto">
          <a:xfrm>
            <a:off x="3791287" y="-2762"/>
            <a:ext cx="7812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Overview</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3" name="燕尾形 52"/>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60" name="燕尾形 59"/>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62" name="燕尾形 61"/>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68" name="燕尾形 67"/>
          <p:cNvSpPr/>
          <p:nvPr/>
        </p:nvSpPr>
        <p:spPr bwMode="auto">
          <a:xfrm>
            <a:off x="4480370" y="-2762"/>
            <a:ext cx="1451825"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Peer Relationship</a:t>
            </a:r>
            <a:endParaRPr lang="en-US" altLang="zh-CN" sz="105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819392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 xmlns:a16="http://schemas.microsoft.com/office/drawing/2014/main" id="{622EF711-3170-4416-9C65-466B399DA2E1}"/>
              </a:ext>
            </a:extLst>
          </p:cNvPr>
          <p:cNvSpPr/>
          <p:nvPr/>
        </p:nvSpPr>
        <p:spPr bwMode="gray">
          <a:xfrm>
            <a:off x="1912469" y="2097849"/>
            <a:ext cx="2651303" cy="1250896"/>
          </a:xfrm>
          <a:prstGeom prst="ellipse">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6096000" y="1242453"/>
            <a:ext cx="5662052" cy="5029558"/>
          </a:xfrm>
        </p:spPr>
        <p:txBody>
          <a:bodyPr/>
          <a:lstStyle/>
          <a:p>
            <a:pPr algn="l" fontAlgn="ctr"/>
            <a:r>
              <a:rPr lang="en-US" sz="1600" dirty="0" smtClean="0">
                <a:latin typeface="Huawei Sans" panose="020C0503030203020204" pitchFamily="34" charset="0"/>
              </a:rPr>
              <a:t>Different from OSPF and IS-IS, BGP sessions are established based on TCP. The two routers that establish a BGP peer relationship do not need to be directly connected.</a:t>
            </a:r>
          </a:p>
          <a:p>
            <a:pPr algn="l" fontAlgn="ctr"/>
            <a:r>
              <a:rPr lang="en-US" sz="1600" dirty="0" smtClean="0">
                <a:latin typeface="Huawei Sans" panose="020C0503030203020204" pitchFamily="34" charset="0"/>
              </a:rPr>
              <a:t>BGP has two types of peer relationships: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400" dirty="0" smtClean="0">
                <a:latin typeface="Huawei Sans" panose="020C0503030203020204" pitchFamily="34" charset="0"/>
              </a:rPr>
              <a:t>External BGP (EBGP): BGP peer relationship between BGP routers in different ASs To establish an EBGP peer relationship between two routers, ensure that the following conditions are met:</a:t>
            </a:r>
          </a:p>
          <a:p>
            <a:pPr lvl="2" fontAlgn="ctr"/>
            <a:r>
              <a:rPr lang="en-US" sz="1200" dirty="0" smtClean="0">
                <a:latin typeface="Huawei Sans" panose="020C0503030203020204" pitchFamily="34" charset="0"/>
              </a:rPr>
              <a:t>The two routers belong to different ASs (AS numbers).</a:t>
            </a:r>
          </a:p>
          <a:p>
            <a:pPr lvl="2" fontAlgn="ctr"/>
            <a:r>
              <a:rPr lang="en-US" sz="1200" dirty="0" smtClean="0">
                <a:latin typeface="Huawei Sans" panose="020C0503030203020204" pitchFamily="34" charset="0"/>
              </a:rPr>
              <a:t>When configuring EBGP, ensure that the IP address of the peer specified in the </a:t>
            </a:r>
            <a:r>
              <a:rPr lang="en-US" sz="1200" b="1" dirty="0" smtClean="0">
                <a:latin typeface="Huawei Sans" panose="020C0503030203020204" pitchFamily="34" charset="0"/>
              </a:rPr>
              <a:t>peer</a:t>
            </a:r>
            <a:r>
              <a:rPr lang="en-US" sz="1200" dirty="0" smtClean="0">
                <a:latin typeface="Huawei Sans" panose="020C0503030203020204" pitchFamily="34" charset="0"/>
              </a:rPr>
              <a:t> command is reachable and the TCP connection can be set up.</a:t>
            </a:r>
            <a:endParaRPr lang="en-US" altLang="zh-CN" sz="1200" dirty="0" smtClean="0">
              <a:latin typeface="Huawei Sans" panose="020C0503030203020204" pitchFamily="34" charset="0"/>
              <a:sym typeface="Huawei Sans" panose="020C0503030203020204" pitchFamily="34" charset="0"/>
            </a:endParaRPr>
          </a:p>
          <a:p>
            <a:pPr lvl="1" fontAlgn="ctr"/>
            <a:r>
              <a:rPr lang="en-US" sz="1400" dirty="0" smtClean="0">
                <a:latin typeface="Huawei Sans" panose="020C0503030203020204" pitchFamily="34" charset="0"/>
              </a:rPr>
              <a:t>Internal BGP (IBGP): BGP peer relationship between BGP routers in the same AS.</a:t>
            </a:r>
            <a:endParaRPr lang="en-US" altLang="zh-CN" sz="14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algn="l" fontAlgn="ctr">
              <a:buNone/>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dirty="0"/>
              <a:t>BGP Peer </a:t>
            </a:r>
            <a:r>
              <a:rPr lang="en-US" altLang="zh-CN" dirty="0" smtClean="0"/>
              <a:t>Relationship</a:t>
            </a:r>
            <a:endParaRPr lang="zh-CN" altLang="en-US" dirty="0"/>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313959" y="2997389"/>
            <a:ext cx="417097" cy="341261"/>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03909" y="2997389"/>
            <a:ext cx="417097" cy="341261"/>
          </a:xfrm>
          <a:prstGeom prst="rect">
            <a:avLst/>
          </a:prstGeom>
          <a:noFill/>
        </p:spPr>
      </p:pic>
      <p:sp>
        <p:nvSpPr>
          <p:cNvPr id="7" name="TextBox 120">
            <a:extLst>
              <a:ext uri="{FF2B5EF4-FFF2-40B4-BE49-F238E27FC236}">
                <a16:creationId xmlns="" xmlns:a16="http://schemas.microsoft.com/office/drawing/2014/main" id="{020D7A1D-EFAD-4C8C-B9DE-D0FAD269B77A}"/>
              </a:ext>
            </a:extLst>
          </p:cNvPr>
          <p:cNvSpPr txBox="1"/>
          <p:nvPr/>
        </p:nvSpPr>
        <p:spPr bwMode="gray">
          <a:xfrm>
            <a:off x="1821270" y="1943184"/>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8" name="矩形 7">
            <a:extLst>
              <a:ext uri="{FF2B5EF4-FFF2-40B4-BE49-F238E27FC236}">
                <a16:creationId xmlns="" xmlns:a16="http://schemas.microsoft.com/office/drawing/2014/main" id="{63EC1A45-DE44-4732-A300-8A63DEFB1977}"/>
              </a:ext>
            </a:extLst>
          </p:cNvPr>
          <p:cNvSpPr/>
          <p:nvPr/>
        </p:nvSpPr>
        <p:spPr bwMode="gray">
          <a:xfrm>
            <a:off x="4022742" y="5273948"/>
            <a:ext cx="143943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43302" y="5392143"/>
            <a:ext cx="417097" cy="341261"/>
          </a:xfrm>
          <a:prstGeom prst="rect">
            <a:avLst/>
          </a:prstGeom>
          <a:noFill/>
        </p:spPr>
      </p:pic>
      <p:sp>
        <p:nvSpPr>
          <p:cNvPr id="10" name="TextBox 120">
            <a:extLst>
              <a:ext uri="{FF2B5EF4-FFF2-40B4-BE49-F238E27FC236}">
                <a16:creationId xmlns="" xmlns:a16="http://schemas.microsoft.com/office/drawing/2014/main" id="{020D7A1D-EFAD-4C8C-B9DE-D0FAD269B77A}"/>
              </a:ext>
            </a:extLst>
          </p:cNvPr>
          <p:cNvSpPr txBox="1"/>
          <p:nvPr/>
        </p:nvSpPr>
        <p:spPr bwMode="gray">
          <a:xfrm>
            <a:off x="4635411" y="540748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11" name="矩形 10">
            <a:extLst>
              <a:ext uri="{FF2B5EF4-FFF2-40B4-BE49-F238E27FC236}">
                <a16:creationId xmlns="" xmlns:a16="http://schemas.microsoft.com/office/drawing/2014/main" id="{63EC1A45-DE44-4732-A300-8A63DEFB1977}"/>
              </a:ext>
            </a:extLst>
          </p:cNvPr>
          <p:cNvSpPr/>
          <p:nvPr/>
        </p:nvSpPr>
        <p:spPr bwMode="gray">
          <a:xfrm>
            <a:off x="1237765" y="5273948"/>
            <a:ext cx="1439438"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11">
            <a:extLst>
              <a:ext uri="{FF2B5EF4-FFF2-40B4-BE49-F238E27FC236}">
                <a16:creationId xmlns="" xmlns:a16="http://schemas.microsoft.com/office/drawing/2014/main" id="{25FFCF9E-B77D-4002-8CAE-8C36C256A152}"/>
              </a:ext>
            </a:extLst>
          </p:cNvPr>
          <p:cNvCxnSpPr>
            <a:cxnSpLocks/>
            <a:stCxn id="6" idx="2"/>
            <a:endCxn id="17" idx="0"/>
          </p:cNvCxnSpPr>
          <p:nvPr/>
        </p:nvCxnSpPr>
        <p:spPr bwMode="gray">
          <a:xfrm>
            <a:off x="4012458" y="3338651"/>
            <a:ext cx="333245" cy="209180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1327759" y="4054874"/>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25609" y="2148666"/>
            <a:ext cx="417097" cy="341261"/>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5" idx="0"/>
            <a:endCxn id="14" idx="1"/>
          </p:cNvCxnSpPr>
          <p:nvPr/>
        </p:nvCxnSpPr>
        <p:spPr bwMode="gray">
          <a:xfrm flipV="1">
            <a:off x="2522508" y="2319297"/>
            <a:ext cx="503101" cy="67809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94275FFE-3BE6-4C12-8737-FDFE3456C4A2}"/>
              </a:ext>
            </a:extLst>
          </p:cNvPr>
          <p:cNvCxnSpPr>
            <a:stCxn id="6" idx="0"/>
            <a:endCxn id="14" idx="3"/>
          </p:cNvCxnSpPr>
          <p:nvPr/>
        </p:nvCxnSpPr>
        <p:spPr bwMode="gray">
          <a:xfrm flipH="1" flipV="1">
            <a:off x="3442707" y="2319297"/>
            <a:ext cx="569751" cy="67809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137154" y="5430450"/>
            <a:ext cx="417097" cy="341261"/>
          </a:xfrm>
          <a:prstGeom prst="rect">
            <a:avLst/>
          </a:prstGeom>
          <a:noFill/>
        </p:spPr>
      </p:pic>
      <p:sp>
        <p:nvSpPr>
          <p:cNvPr id="18" name="TextBox 120">
            <a:extLst>
              <a:ext uri="{FF2B5EF4-FFF2-40B4-BE49-F238E27FC236}">
                <a16:creationId xmlns="" xmlns:a16="http://schemas.microsoft.com/office/drawing/2014/main" id="{020D7A1D-EFAD-4C8C-B9DE-D0FAD269B77A}"/>
              </a:ext>
            </a:extLst>
          </p:cNvPr>
          <p:cNvSpPr txBox="1"/>
          <p:nvPr/>
        </p:nvSpPr>
        <p:spPr bwMode="gray">
          <a:xfrm>
            <a:off x="1204512" y="540748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19" name="矩形 18">
            <a:extLst>
              <a:ext uri="{FF2B5EF4-FFF2-40B4-BE49-F238E27FC236}">
                <a16:creationId xmlns="" xmlns:a16="http://schemas.microsoft.com/office/drawing/2014/main" id="{63EC1A45-DE44-4732-A300-8A63DEFB1977}"/>
              </a:ext>
            </a:extLst>
          </p:cNvPr>
          <p:cNvSpPr/>
          <p:nvPr/>
        </p:nvSpPr>
        <p:spPr bwMode="gray">
          <a:xfrm>
            <a:off x="1855307" y="1923345"/>
            <a:ext cx="2789625" cy="154298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a:extLst>
              <a:ext uri="{FF2B5EF4-FFF2-40B4-BE49-F238E27FC236}">
                <a16:creationId xmlns="" xmlns:a16="http://schemas.microsoft.com/office/drawing/2014/main" id="{25FFCF9E-B77D-4002-8CAE-8C36C256A152}"/>
              </a:ext>
            </a:extLst>
          </p:cNvPr>
          <p:cNvCxnSpPr>
            <a:cxnSpLocks/>
            <a:stCxn id="5" idx="2"/>
            <a:endCxn id="9" idx="0"/>
          </p:cNvCxnSpPr>
          <p:nvPr/>
        </p:nvCxnSpPr>
        <p:spPr bwMode="gray">
          <a:xfrm flipH="1">
            <a:off x="2251851" y="3338651"/>
            <a:ext cx="270657" cy="205349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7" name="TextBox 120">
            <a:extLst>
              <a:ext uri="{FF2B5EF4-FFF2-40B4-BE49-F238E27FC236}">
                <a16:creationId xmlns="" xmlns:a16="http://schemas.microsoft.com/office/drawing/2014/main" id="{020D7A1D-EFAD-4C8C-B9DE-D0FAD269B77A}"/>
              </a:ext>
            </a:extLst>
          </p:cNvPr>
          <p:cNvSpPr txBox="1"/>
          <p:nvPr/>
        </p:nvSpPr>
        <p:spPr bwMode="gray">
          <a:xfrm>
            <a:off x="4120500" y="4054874"/>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箭头连接符 27">
            <a:extLst>
              <a:ext uri="{FF2B5EF4-FFF2-40B4-BE49-F238E27FC236}">
                <a16:creationId xmlns="" xmlns:a16="http://schemas.microsoft.com/office/drawing/2014/main" id="{25FFCF9E-B77D-4002-8CAE-8C36C256A152}"/>
              </a:ext>
            </a:extLst>
          </p:cNvPr>
          <p:cNvCxnSpPr>
            <a:cxnSpLocks/>
            <a:stCxn id="5" idx="3"/>
            <a:endCxn id="6" idx="1"/>
          </p:cNvCxnSpPr>
          <p:nvPr/>
        </p:nvCxnSpPr>
        <p:spPr bwMode="gray">
          <a:xfrm>
            <a:off x="2731056" y="3168020"/>
            <a:ext cx="1072853" cy="0"/>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31" name="TextBox 120">
            <a:extLst>
              <a:ext uri="{FF2B5EF4-FFF2-40B4-BE49-F238E27FC236}">
                <a16:creationId xmlns="" xmlns:a16="http://schemas.microsoft.com/office/drawing/2014/main" id="{020D7A1D-EFAD-4C8C-B9DE-D0FAD269B77A}"/>
              </a:ext>
            </a:extLst>
          </p:cNvPr>
          <p:cNvSpPr txBox="1"/>
          <p:nvPr/>
        </p:nvSpPr>
        <p:spPr bwMode="gray">
          <a:xfrm>
            <a:off x="2769815" y="2828817"/>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020D7A1D-EFAD-4C8C-B9DE-D0FAD269B77A}"/>
              </a:ext>
            </a:extLst>
          </p:cNvPr>
          <p:cNvSpPr txBox="1"/>
          <p:nvPr/>
        </p:nvSpPr>
        <p:spPr bwMode="gray">
          <a:xfrm>
            <a:off x="2935184" y="261186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OSPF</a:t>
            </a:r>
            <a:endParaRPr lang="en-US" sz="1399" b="1" dirty="0">
              <a:solidFill>
                <a:schemeClr val="bg1">
                  <a:lumMod val="50000"/>
                </a:schemeClr>
              </a:solidFill>
              <a:latin typeface="Huawei Sans" panose="020C0503030203020204" pitchFamily="34" charset="0"/>
            </a:endParaRPr>
          </a:p>
        </p:txBody>
      </p:sp>
      <p:grpSp>
        <p:nvGrpSpPr>
          <p:cNvPr id="36" name="组合 35"/>
          <p:cNvGrpSpPr/>
          <p:nvPr/>
        </p:nvGrpSpPr>
        <p:grpSpPr bwMode="gray">
          <a:xfrm>
            <a:off x="2913983" y="4035034"/>
            <a:ext cx="751345" cy="392750"/>
            <a:chOff x="11589495" y="328710"/>
            <a:chExt cx="751638" cy="392903"/>
          </a:xfrm>
        </p:grpSpPr>
        <p:sp>
          <p:nvSpPr>
            <p:cNvPr id="37" name="Freeform 159"/>
            <p:cNvSpPr/>
            <p:nvPr/>
          </p:nvSpPr>
          <p:spPr bwMode="gray">
            <a:xfrm flipH="1">
              <a:off x="11589495" y="328710"/>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11704333" y="439404"/>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cxnSp>
        <p:nvCxnSpPr>
          <p:cNvPr id="39" name="Straight Connector 52"/>
          <p:cNvCxnSpPr>
            <a:stCxn id="38" idx="2"/>
            <a:endCxn id="9" idx="0"/>
          </p:cNvCxnSpPr>
          <p:nvPr/>
        </p:nvCxnSpPr>
        <p:spPr bwMode="gray">
          <a:xfrm flipH="1">
            <a:off x="2251851" y="4422576"/>
            <a:ext cx="1052695" cy="969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52"/>
          <p:cNvCxnSpPr>
            <a:stCxn id="38" idx="2"/>
            <a:endCxn id="17" idx="0"/>
          </p:cNvCxnSpPr>
          <p:nvPr/>
        </p:nvCxnSpPr>
        <p:spPr bwMode="gray">
          <a:xfrm>
            <a:off x="3304546" y="4422576"/>
            <a:ext cx="1041157" cy="10078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52"/>
          <p:cNvCxnSpPr>
            <a:stCxn id="5" idx="2"/>
            <a:endCxn id="37" idx="0"/>
          </p:cNvCxnSpPr>
          <p:nvPr/>
        </p:nvCxnSpPr>
        <p:spPr bwMode="gray">
          <a:xfrm>
            <a:off x="2522508" y="3338651"/>
            <a:ext cx="686075" cy="69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52"/>
          <p:cNvCxnSpPr>
            <a:stCxn id="6" idx="2"/>
            <a:endCxn id="37" idx="0"/>
          </p:cNvCxnSpPr>
          <p:nvPr/>
        </p:nvCxnSpPr>
        <p:spPr bwMode="gray">
          <a:xfrm flipH="1">
            <a:off x="3208583" y="3338651"/>
            <a:ext cx="803875" cy="69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五边形 4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48" name="燕尾形 47"/>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49" name="燕尾形 48"/>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51" name="燕尾形 50"/>
          <p:cNvSpPr/>
          <p:nvPr/>
        </p:nvSpPr>
        <p:spPr bwMode="auto">
          <a:xfrm>
            <a:off x="4480370" y="-2762"/>
            <a:ext cx="1451825"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Peer Relationship</a:t>
            </a:r>
            <a:endParaRPr lang="en-US" altLang="zh-CN" sz="1050" b="1"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52678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bwMode="gray">
          <a:xfrm>
            <a:off x="1882478" y="5325792"/>
            <a:ext cx="2492702" cy="796890"/>
          </a:xfrm>
          <a:prstGeom prst="roundRect">
            <a:avLst>
              <a:gd name="adj" fmla="val 877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1921160" y="2959842"/>
            <a:ext cx="2459492" cy="1093170"/>
          </a:xfrm>
          <a:prstGeom prst="roundRect">
            <a:avLst>
              <a:gd name="adj" fmla="val 877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bwMode="gray">
          <a:xfrm>
            <a:off x="1882478" y="4197196"/>
            <a:ext cx="2492702" cy="782373"/>
          </a:xfrm>
          <a:prstGeom prst="roundRect">
            <a:avLst>
              <a:gd name="adj" fmla="val 877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Straight Connector 52"/>
          <p:cNvCxnSpPr>
            <a:stCxn id="6" idx="1"/>
            <a:endCxn id="5" idx="3"/>
          </p:cNvCxnSpPr>
          <p:nvPr/>
        </p:nvCxnSpPr>
        <p:spPr bwMode="gray">
          <a:xfrm flipH="1">
            <a:off x="1864073" y="2438450"/>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p:nvPr>
        </p:nvSpPr>
        <p:spPr>
          <a:xfrm>
            <a:off x="6096000" y="1242452"/>
            <a:ext cx="5662052" cy="5139297"/>
          </a:xfrm>
        </p:spPr>
        <p:txBody>
          <a:bodyPr/>
          <a:lstStyle/>
          <a:p>
            <a:pPr fontAlgn="ctr"/>
            <a:r>
              <a:rPr lang="en-US" altLang="zh-CN" sz="1400" dirty="0"/>
              <a:t>The </a:t>
            </a:r>
            <a:r>
              <a:rPr lang="en-US" altLang="zh-CN" sz="1400" dirty="0" smtClean="0"/>
              <a:t>router</a:t>
            </a:r>
            <a:r>
              <a:rPr lang="en-US" altLang="zh-CN" sz="1400" dirty="0" smtClean="0"/>
              <a:t> </a:t>
            </a:r>
            <a:r>
              <a:rPr lang="en-US" altLang="zh-CN" sz="1400" dirty="0"/>
              <a:t>that first starts BGP initiates a TCP connection. As shown in the figure on the left, R1 first starts BGP and uses a random port number to initiate a TCP connection to port 179 of R2.</a:t>
            </a:r>
            <a:endParaRPr lang="en-US" altLang="zh-CN" sz="1400" dirty="0">
              <a:sym typeface="Huawei Sans" panose="020C0503030203020204" pitchFamily="34" charset="0"/>
            </a:endParaRPr>
          </a:p>
          <a:p>
            <a:pPr fontAlgn="ctr"/>
            <a:r>
              <a:rPr lang="en-US" altLang="zh-CN" sz="1400" dirty="0"/>
              <a:t>After the three-way handshake is complete, R1 and R2 send Open messages carrying parameters to each other to establish a peer relationship. After the parameters are negotiated, R1 and R2 send </a:t>
            </a:r>
            <a:r>
              <a:rPr lang="en-US" altLang="zh-CN" sz="1400" dirty="0" err="1"/>
              <a:t>Keepalive</a:t>
            </a:r>
            <a:r>
              <a:rPr lang="en-US" altLang="zh-CN" sz="1400" dirty="0"/>
              <a:t> messages to each other. After receiving the </a:t>
            </a:r>
            <a:r>
              <a:rPr lang="en-US" altLang="zh-CN" sz="1400" dirty="0" err="1"/>
              <a:t>Keepalive</a:t>
            </a:r>
            <a:r>
              <a:rPr lang="en-US" altLang="zh-CN" sz="1400" dirty="0"/>
              <a:t> messages from each other, the two routers establish a peer relationship. In addition, R1 and R2 periodically send </a:t>
            </a:r>
            <a:r>
              <a:rPr lang="en-US" altLang="zh-CN" sz="1400" dirty="0" err="1"/>
              <a:t>Keepalive</a:t>
            </a:r>
            <a:r>
              <a:rPr lang="en-US" altLang="zh-CN" sz="1400" dirty="0"/>
              <a:t> messages to maintain the connection.</a:t>
            </a:r>
            <a:endParaRPr lang="en-US" altLang="zh-CN" sz="1400" dirty="0">
              <a:sym typeface="Huawei Sans" panose="020C0503030203020204" pitchFamily="34" charset="0"/>
            </a:endParaRPr>
          </a:p>
          <a:p>
            <a:pPr fontAlgn="ctr"/>
            <a:r>
              <a:rPr lang="en-US" altLang="zh-CN" sz="1400" dirty="0"/>
              <a:t>The Open message carries the following information:</a:t>
            </a:r>
            <a:endParaRPr lang="en-US" altLang="zh-CN" sz="1400" dirty="0">
              <a:sym typeface="Huawei Sans" panose="020C0503030203020204" pitchFamily="34" charset="0"/>
            </a:endParaRPr>
          </a:p>
          <a:p>
            <a:pPr lvl="1" fontAlgn="ctr"/>
            <a:r>
              <a:rPr lang="en-US" altLang="zh-CN" sz="1200" dirty="0">
                <a:latin typeface="Huawei Sans" panose="020C0503030203020204" pitchFamily="34" charset="0"/>
              </a:rPr>
              <a:t>My Autonomous System: indicates the AS number.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altLang="zh-CN" sz="1200" dirty="0">
                <a:latin typeface="Huawei Sans" panose="020C0503030203020204" pitchFamily="34" charset="0"/>
              </a:rPr>
              <a:t>Hold Time: is used to negotiate the time for sending </a:t>
            </a:r>
            <a:r>
              <a:rPr lang="en-US" altLang="zh-CN" sz="1200" dirty="0" err="1">
                <a:latin typeface="Huawei Sans" panose="020C0503030203020204" pitchFamily="34" charset="0"/>
              </a:rPr>
              <a:t>Keepalive</a:t>
            </a:r>
            <a:r>
              <a:rPr lang="en-US" altLang="zh-CN" sz="1200" dirty="0">
                <a:latin typeface="Huawei Sans" panose="020C0503030203020204" pitchFamily="34" charset="0"/>
              </a:rPr>
              <a:t> messages.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altLang="zh-CN" sz="1200" dirty="0">
                <a:latin typeface="Huawei Sans" panose="020C0503030203020204" pitchFamily="34" charset="0"/>
              </a:rPr>
              <a:t>BGP Identifier: indicates the router ID of the local router.</a:t>
            </a:r>
          </a:p>
          <a:p>
            <a:pPr fontAlgn="ctr"/>
            <a:endParaRPr lang="en-US" altLang="zh-CN" sz="1599" dirty="0">
              <a:sym typeface="Huawei Sans" panose="020C0503030203020204" pitchFamily="34" charset="0"/>
            </a:endParaRPr>
          </a:p>
          <a:p>
            <a:endParaRPr lang="zh-CN" altLang="en-US" dirty="0"/>
          </a:p>
        </p:txBody>
      </p:sp>
      <p:sp>
        <p:nvSpPr>
          <p:cNvPr id="2" name="标题 1"/>
          <p:cNvSpPr>
            <a:spLocks noGrp="1"/>
          </p:cNvSpPr>
          <p:nvPr>
            <p:ph type="title"/>
          </p:nvPr>
        </p:nvSpPr>
        <p:spPr/>
        <p:txBody>
          <a:bodyPr/>
          <a:lstStyle/>
          <a:p>
            <a:r>
              <a:rPr lang="en-US" altLang="zh-CN" dirty="0"/>
              <a:t>Establishing a BGP Peer Relationship (1</a:t>
            </a:r>
            <a:r>
              <a:rPr lang="en-US" altLang="zh-CN" dirty="0" smtClean="0"/>
              <a:t>)</a:t>
            </a:r>
            <a:endParaRPr lang="zh-CN" altLang="en-US" dirty="0"/>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24283" y="2217627"/>
            <a:ext cx="539789" cy="441645"/>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37175" y="2217627"/>
            <a:ext cx="539789" cy="441645"/>
          </a:xfrm>
          <a:prstGeom prst="rect">
            <a:avLst/>
          </a:prstGeom>
          <a:noFill/>
        </p:spPr>
      </p:pic>
      <p:grpSp>
        <p:nvGrpSpPr>
          <p:cNvPr id="56" name="组合 55"/>
          <p:cNvGrpSpPr/>
          <p:nvPr/>
        </p:nvGrpSpPr>
        <p:grpSpPr bwMode="gray">
          <a:xfrm>
            <a:off x="2826404" y="2201326"/>
            <a:ext cx="751345" cy="392750"/>
            <a:chOff x="2855788" y="1929951"/>
            <a:chExt cx="751638" cy="392903"/>
          </a:xfrm>
        </p:grpSpPr>
        <p:sp>
          <p:nvSpPr>
            <p:cNvPr id="8"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38" name="矩形 37"/>
          <p:cNvSpPr/>
          <p:nvPr/>
        </p:nvSpPr>
        <p:spPr bwMode="gray">
          <a:xfrm>
            <a:off x="2741391" y="2997474"/>
            <a:ext cx="787395" cy="276999"/>
          </a:xfrm>
          <a:prstGeom prst="rect">
            <a:avLst/>
          </a:prstGeom>
        </p:spPr>
        <p:txBody>
          <a:bodyPr wrap="none">
            <a:spAutoFit/>
          </a:bodyPr>
          <a:lstStyle/>
          <a:p>
            <a:pPr algn="ctr" fontAlgn="ctr"/>
            <a:r>
              <a:rPr lang="en-US" sz="1200" dirty="0" smtClean="0">
                <a:latin typeface="Huawei Sans" panose="020C0503030203020204" pitchFamily="34" charset="0"/>
              </a:rPr>
              <a:t>TCP SYN</a:t>
            </a:r>
            <a:endParaRPr lang="en-US" sz="1200" dirty="0">
              <a:latin typeface="Huawei Sans" panose="020C0503030203020204" pitchFamily="34" charset="0"/>
            </a:endParaRPr>
          </a:p>
        </p:txBody>
      </p:sp>
      <p:sp>
        <p:nvSpPr>
          <p:cNvPr id="20" name="矩形 19">
            <a:extLst>
              <a:ext uri="{FF2B5EF4-FFF2-40B4-BE49-F238E27FC236}">
                <a16:creationId xmlns="" xmlns:a16="http://schemas.microsoft.com/office/drawing/2014/main" id="{63EC1A45-DE44-4732-A300-8A63DEFB1977}"/>
              </a:ext>
            </a:extLst>
          </p:cNvPr>
          <p:cNvSpPr/>
          <p:nvPr/>
        </p:nvSpPr>
        <p:spPr bwMode="gray">
          <a:xfrm>
            <a:off x="4375180" y="2164489"/>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5109918" y="230811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22" name="矩形 21">
            <a:extLst>
              <a:ext uri="{FF2B5EF4-FFF2-40B4-BE49-F238E27FC236}">
                <a16:creationId xmlns="" xmlns:a16="http://schemas.microsoft.com/office/drawing/2014/main" id="{63EC1A45-DE44-4732-A300-8A63DEFB1977}"/>
              </a:ext>
            </a:extLst>
          </p:cNvPr>
          <p:cNvSpPr/>
          <p:nvPr/>
        </p:nvSpPr>
        <p:spPr bwMode="gray">
          <a:xfrm>
            <a:off x="554668" y="2123203"/>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526092" y="228462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cxnSp>
        <p:nvCxnSpPr>
          <p:cNvPr id="30" name="直接箭头连接符 29">
            <a:extLst>
              <a:ext uri="{FF2B5EF4-FFF2-40B4-BE49-F238E27FC236}">
                <a16:creationId xmlns="" xmlns:a16="http://schemas.microsoft.com/office/drawing/2014/main" id="{FC940677-F915-4522-BB5D-950A0690E721}"/>
              </a:ext>
            </a:extLst>
          </p:cNvPr>
          <p:cNvCxnSpPr>
            <a:cxnSpLocks/>
          </p:cNvCxnSpPr>
          <p:nvPr/>
        </p:nvCxnSpPr>
        <p:spPr bwMode="gray">
          <a:xfrm>
            <a:off x="2156937" y="3278214"/>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 xmlns:a16="http://schemas.microsoft.com/office/drawing/2014/main" id="{392BBF19-BFF5-4826-B492-9FF0DE47E265}"/>
              </a:ext>
            </a:extLst>
          </p:cNvPr>
          <p:cNvCxnSpPr>
            <a:cxnSpLocks/>
          </p:cNvCxnSpPr>
          <p:nvPr/>
        </p:nvCxnSpPr>
        <p:spPr bwMode="gray">
          <a:xfrm flipH="1">
            <a:off x="2099809" y="3611771"/>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 xmlns:a16="http://schemas.microsoft.com/office/drawing/2014/main" id="{FC940677-F915-4522-BB5D-950A0690E721}"/>
              </a:ext>
            </a:extLst>
          </p:cNvPr>
          <p:cNvCxnSpPr>
            <a:cxnSpLocks/>
          </p:cNvCxnSpPr>
          <p:nvPr/>
        </p:nvCxnSpPr>
        <p:spPr bwMode="gray">
          <a:xfrm>
            <a:off x="2156937" y="3935906"/>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2552239" y="3314462"/>
            <a:ext cx="1165704" cy="276999"/>
          </a:xfrm>
          <a:prstGeom prst="rect">
            <a:avLst/>
          </a:prstGeom>
        </p:spPr>
        <p:txBody>
          <a:bodyPr wrap="none">
            <a:spAutoFit/>
          </a:bodyPr>
          <a:lstStyle/>
          <a:p>
            <a:pPr algn="ctr" fontAlgn="ctr"/>
            <a:r>
              <a:rPr lang="en-US" sz="1200" dirty="0" smtClean="0">
                <a:latin typeface="Huawei Sans" panose="020C0503030203020204" pitchFamily="34" charset="0"/>
              </a:rPr>
              <a:t>TCP SYN+ACK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2738987" y="3669514"/>
            <a:ext cx="792204" cy="276999"/>
          </a:xfrm>
          <a:prstGeom prst="rect">
            <a:avLst/>
          </a:prstGeom>
        </p:spPr>
        <p:txBody>
          <a:bodyPr wrap="none">
            <a:spAutoFit/>
          </a:bodyPr>
          <a:lstStyle/>
          <a:p>
            <a:pPr algn="ctr" fontAlgn="ctr"/>
            <a:r>
              <a:rPr lang="en-US" sz="1200" dirty="0" smtClean="0">
                <a:latin typeface="Huawei Sans" panose="020C0503030203020204" pitchFamily="34" charset="0"/>
              </a:rPr>
              <a:t>TCP ACK</a:t>
            </a:r>
            <a:endParaRPr lang="en-US" sz="1200" dirty="0">
              <a:latin typeface="Huawei Sans" panose="020C0503030203020204" pitchFamily="34" charset="0"/>
            </a:endParaRPr>
          </a:p>
        </p:txBody>
      </p:sp>
      <p:sp>
        <p:nvSpPr>
          <p:cNvPr id="41" name="矩形 40"/>
          <p:cNvSpPr/>
          <p:nvPr/>
        </p:nvSpPr>
        <p:spPr bwMode="gray">
          <a:xfrm>
            <a:off x="2852800" y="4198976"/>
            <a:ext cx="564578" cy="276999"/>
          </a:xfrm>
          <a:prstGeom prst="rect">
            <a:avLst/>
          </a:prstGeom>
        </p:spPr>
        <p:txBody>
          <a:bodyPr wrap="none">
            <a:spAutoFit/>
          </a:bodyPr>
          <a:lstStyle/>
          <a:p>
            <a:pPr algn="ctr" fontAlgn="ctr"/>
            <a:r>
              <a:rPr lang="en-US" sz="1200" dirty="0" smtClean="0">
                <a:latin typeface="Huawei Sans" panose="020C0503030203020204" pitchFamily="34" charset="0"/>
              </a:rPr>
              <a:t>Open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a:extLst>
              <a:ext uri="{FF2B5EF4-FFF2-40B4-BE49-F238E27FC236}">
                <a16:creationId xmlns="" xmlns:a16="http://schemas.microsoft.com/office/drawing/2014/main" id="{FC940677-F915-4522-BB5D-950A0690E721}"/>
              </a:ext>
            </a:extLst>
          </p:cNvPr>
          <p:cNvCxnSpPr>
            <a:cxnSpLocks/>
          </p:cNvCxnSpPr>
          <p:nvPr/>
        </p:nvCxnSpPr>
        <p:spPr bwMode="gray">
          <a:xfrm>
            <a:off x="2156937" y="4479716"/>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 xmlns:a16="http://schemas.microsoft.com/office/drawing/2014/main" id="{392BBF19-BFF5-4826-B492-9FF0DE47E265}"/>
              </a:ext>
            </a:extLst>
          </p:cNvPr>
          <p:cNvCxnSpPr>
            <a:cxnSpLocks/>
          </p:cNvCxnSpPr>
          <p:nvPr/>
        </p:nvCxnSpPr>
        <p:spPr bwMode="gray">
          <a:xfrm flipH="1">
            <a:off x="2099809" y="4839559"/>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2852803" y="4542251"/>
            <a:ext cx="564578" cy="276999"/>
          </a:xfrm>
          <a:prstGeom prst="rect">
            <a:avLst/>
          </a:prstGeom>
        </p:spPr>
        <p:txBody>
          <a:bodyPr wrap="none">
            <a:spAutoFit/>
          </a:bodyPr>
          <a:lstStyle/>
          <a:p>
            <a:pPr algn="ctr" fontAlgn="ctr"/>
            <a:r>
              <a:rPr lang="en-US" sz="1200" dirty="0" smtClean="0">
                <a:latin typeface="Huawei Sans" panose="020C0503030203020204" pitchFamily="34" charset="0"/>
              </a:rPr>
              <a:t>Open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2708697" y="5360459"/>
            <a:ext cx="852786" cy="276891"/>
          </a:xfrm>
          <a:prstGeom prst="rect">
            <a:avLst/>
          </a:prstGeom>
        </p:spPr>
        <p:txBody>
          <a:bodyPr wrap="none">
            <a:spAutoFit/>
          </a:bodyPr>
          <a:lstStyle/>
          <a:p>
            <a:pPr algn="ctr" fontAlgn="ctr"/>
            <a:r>
              <a:rPr lang="en-US" sz="1200" dirty="0" err="1" smtClean="0">
                <a:latin typeface="Huawei Sans" panose="020C0503030203020204" pitchFamily="34" charset="0"/>
              </a:rPr>
              <a:t>Keepalive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a:extLst>
              <a:ext uri="{FF2B5EF4-FFF2-40B4-BE49-F238E27FC236}">
                <a16:creationId xmlns="" xmlns:a16="http://schemas.microsoft.com/office/drawing/2014/main" id="{FC940677-F915-4522-BB5D-950A0690E721}"/>
              </a:ext>
            </a:extLst>
          </p:cNvPr>
          <p:cNvCxnSpPr>
            <a:cxnSpLocks/>
          </p:cNvCxnSpPr>
          <p:nvPr/>
        </p:nvCxnSpPr>
        <p:spPr bwMode="gray">
          <a:xfrm>
            <a:off x="2156937" y="5641199"/>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 xmlns:a16="http://schemas.microsoft.com/office/drawing/2014/main" id="{392BBF19-BFF5-4826-B492-9FF0DE47E265}"/>
              </a:ext>
            </a:extLst>
          </p:cNvPr>
          <p:cNvCxnSpPr>
            <a:cxnSpLocks/>
          </p:cNvCxnSpPr>
          <p:nvPr/>
        </p:nvCxnSpPr>
        <p:spPr bwMode="gray">
          <a:xfrm flipH="1">
            <a:off x="2099809" y="6001039"/>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2708700" y="5703731"/>
            <a:ext cx="852786" cy="276891"/>
          </a:xfrm>
          <a:prstGeom prst="rect">
            <a:avLst/>
          </a:prstGeom>
        </p:spPr>
        <p:txBody>
          <a:bodyPr wrap="none">
            <a:spAutoFit/>
          </a:bodyPr>
          <a:lstStyle/>
          <a:p>
            <a:pPr algn="ctr" fontAlgn="ctr"/>
            <a:r>
              <a:rPr lang="en-US" sz="1200" dirty="0" err="1" smtClean="0">
                <a:latin typeface="Huawei Sans" panose="020C0503030203020204" pitchFamily="34" charset="0"/>
              </a:rPr>
              <a:t>Keepalive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a:extLst>
              <a:ext uri="{FF2B5EF4-FFF2-40B4-BE49-F238E27FC236}">
                <a16:creationId xmlns="" xmlns:a16="http://schemas.microsoft.com/office/drawing/2014/main" id="{4C7C4E63-07F2-484E-A141-F01D18F8D379}"/>
              </a:ext>
            </a:extLst>
          </p:cNvPr>
          <p:cNvSpPr/>
          <p:nvPr/>
        </p:nvSpPr>
        <p:spPr bwMode="gray">
          <a:xfrm>
            <a:off x="1754900" y="350642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schemeClr val="bg1"/>
                </a:solidFill>
                <a:latin typeface="Huawei Sans" panose="020C0503030203020204" pitchFamily="34" charset="0"/>
              </a:rPr>
              <a:t>1</a:t>
            </a: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a:extLst>
              <a:ext uri="{FF2B5EF4-FFF2-40B4-BE49-F238E27FC236}">
                <a16:creationId xmlns="" xmlns:a16="http://schemas.microsoft.com/office/drawing/2014/main" id="{352BCEB5-AB85-452D-9AB6-2AC4F744ED9C}"/>
              </a:ext>
            </a:extLst>
          </p:cNvPr>
          <p:cNvSpPr/>
          <p:nvPr/>
        </p:nvSpPr>
        <p:spPr bwMode="gray">
          <a:xfrm>
            <a:off x="1751111" y="4526963"/>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schemeClr val="bg1"/>
                </a:solidFill>
                <a:latin typeface="Huawei Sans" panose="020C0503030203020204" pitchFamily="34" charset="0"/>
              </a:rPr>
              <a:t>2</a:t>
            </a: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a:extLst>
              <a:ext uri="{FF2B5EF4-FFF2-40B4-BE49-F238E27FC236}">
                <a16:creationId xmlns="" xmlns:a16="http://schemas.microsoft.com/office/drawing/2014/main" id="{0CA433C9-E4F6-43AA-A9E1-D899DC108CD8}"/>
              </a:ext>
            </a:extLst>
          </p:cNvPr>
          <p:cNvSpPr/>
          <p:nvPr/>
        </p:nvSpPr>
        <p:spPr bwMode="gray">
          <a:xfrm>
            <a:off x="1751111" y="5648956"/>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schemeClr val="bg1"/>
                </a:solidFill>
                <a:latin typeface="Huawei Sans" panose="020C0503030203020204" pitchFamily="34" charset="0"/>
              </a:rPr>
              <a:t>3</a:t>
            </a: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1324283" y="1795826"/>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4537176" y="1834393"/>
            <a:ext cx="539788"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五边形 62"/>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65" name="燕尾形 64"/>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66" name="燕尾形 65"/>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68" name="燕尾形 67"/>
          <p:cNvSpPr/>
          <p:nvPr/>
        </p:nvSpPr>
        <p:spPr bwMode="auto">
          <a:xfrm>
            <a:off x="4480370" y="-2762"/>
            <a:ext cx="1451825"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Peer Relationship</a:t>
            </a:r>
            <a:endParaRPr lang="en-US" altLang="zh-CN" sz="1050" b="1"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617874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
          <a:xfrm>
            <a:off x="1994106" y="3711601"/>
            <a:ext cx="2492702" cy="782373"/>
          </a:xfrm>
          <a:prstGeom prst="roundRect">
            <a:avLst>
              <a:gd name="adj" fmla="val 877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Straight Connector 52"/>
          <p:cNvCxnSpPr>
            <a:stCxn id="6" idx="1"/>
            <a:endCxn id="5" idx="3"/>
          </p:cNvCxnSpPr>
          <p:nvPr/>
        </p:nvCxnSpPr>
        <p:spPr bwMode="gray">
          <a:xfrm flipH="1">
            <a:off x="1864073" y="3261000"/>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占位符 10"/>
          <p:cNvSpPr>
            <a:spLocks noGrp="1"/>
          </p:cNvSpPr>
          <p:nvPr>
            <p:ph type="body" sz="quarter" idx="10"/>
          </p:nvPr>
        </p:nvSpPr>
        <p:spPr>
          <a:xfrm>
            <a:off x="6096000" y="2656943"/>
            <a:ext cx="5662052" cy="3265509"/>
          </a:xfrm>
        </p:spPr>
        <p:txBody>
          <a:bodyPr/>
          <a:lstStyle/>
          <a:p>
            <a:pPr marL="0" indent="0">
              <a:buNone/>
            </a:pPr>
            <a:r>
              <a:rPr lang="en-US" altLang="zh-CN" sz="1800" dirty="0"/>
              <a:t>After a BGP peer relationship is established, a BGP router sends a BGP Update message to advertise routes to the peer.</a:t>
            </a:r>
            <a:endParaRPr lang="en-US" altLang="zh-CN" sz="2000" dirty="0">
              <a:sym typeface="Huawei Sans" panose="020C0503030203020204" pitchFamily="34" charset="0"/>
            </a:endParaRPr>
          </a:p>
          <a:p>
            <a:endParaRPr lang="zh-CN" altLang="en-US" sz="1800" dirty="0"/>
          </a:p>
        </p:txBody>
      </p:sp>
      <p:sp>
        <p:nvSpPr>
          <p:cNvPr id="7" name="标题 6"/>
          <p:cNvSpPr>
            <a:spLocks noGrp="1"/>
          </p:cNvSpPr>
          <p:nvPr>
            <p:ph type="title"/>
          </p:nvPr>
        </p:nvSpPr>
        <p:spPr/>
        <p:txBody>
          <a:bodyPr/>
          <a:lstStyle/>
          <a:p>
            <a:r>
              <a:rPr lang="en-US" altLang="zh-CN" dirty="0"/>
              <a:t>Establishing a BGP Peer Relationship (2</a:t>
            </a:r>
            <a:r>
              <a:rPr lang="en-US" altLang="zh-CN" dirty="0" smtClean="0"/>
              <a:t>)</a:t>
            </a:r>
            <a:endParaRPr lang="zh-CN" altLang="en-US" dirty="0"/>
          </a:p>
        </p:txBody>
      </p:sp>
      <p:sp>
        <p:nvSpPr>
          <p:cNvPr id="3" name="文本占位符 3"/>
          <p:cNvSpPr txBox="1">
            <a:spLocks/>
          </p:cNvSpPr>
          <p:nvPr/>
        </p:nvSpPr>
        <p:spPr>
          <a:xfrm>
            <a:off x="6175081" y="2762145"/>
            <a:ext cx="5350169" cy="63721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latinLnBrk="1">
              <a:buNone/>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24283" y="3040177"/>
            <a:ext cx="539789" cy="441645"/>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37175" y="3040177"/>
            <a:ext cx="539789" cy="441645"/>
          </a:xfrm>
          <a:prstGeom prst="rect">
            <a:avLst/>
          </a:prstGeom>
          <a:noFill/>
        </p:spPr>
      </p:pic>
      <p:grpSp>
        <p:nvGrpSpPr>
          <p:cNvPr id="56" name="组合 55"/>
          <p:cNvGrpSpPr/>
          <p:nvPr/>
        </p:nvGrpSpPr>
        <p:grpSpPr bwMode="gray">
          <a:xfrm>
            <a:off x="2826404" y="3023876"/>
            <a:ext cx="751345" cy="392750"/>
            <a:chOff x="2855788" y="1929951"/>
            <a:chExt cx="751638" cy="392903"/>
          </a:xfrm>
        </p:grpSpPr>
        <p:sp>
          <p:nvSpPr>
            <p:cNvPr id="8"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20" name="矩形 19">
            <a:extLst>
              <a:ext uri="{FF2B5EF4-FFF2-40B4-BE49-F238E27FC236}">
                <a16:creationId xmlns="" xmlns:a16="http://schemas.microsoft.com/office/drawing/2014/main" id="{63EC1A45-DE44-4732-A300-8A63DEFB1977}"/>
              </a:ext>
            </a:extLst>
          </p:cNvPr>
          <p:cNvSpPr/>
          <p:nvPr/>
        </p:nvSpPr>
        <p:spPr bwMode="gray">
          <a:xfrm>
            <a:off x="4375180" y="2987039"/>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5109918" y="313066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22" name="矩形 21">
            <a:extLst>
              <a:ext uri="{FF2B5EF4-FFF2-40B4-BE49-F238E27FC236}">
                <a16:creationId xmlns="" xmlns:a16="http://schemas.microsoft.com/office/drawing/2014/main" id="{63EC1A45-DE44-4732-A300-8A63DEFB1977}"/>
              </a:ext>
            </a:extLst>
          </p:cNvPr>
          <p:cNvSpPr/>
          <p:nvPr/>
        </p:nvSpPr>
        <p:spPr bwMode="gray">
          <a:xfrm>
            <a:off x="554668" y="2945753"/>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526092" y="310717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41" name="矩形 40"/>
          <p:cNvSpPr/>
          <p:nvPr/>
        </p:nvSpPr>
        <p:spPr bwMode="gray">
          <a:xfrm>
            <a:off x="2898842" y="3713381"/>
            <a:ext cx="695752" cy="276891"/>
          </a:xfrm>
          <a:prstGeom prst="rect">
            <a:avLst/>
          </a:prstGeom>
        </p:spPr>
        <p:txBody>
          <a:bodyPr wrap="none">
            <a:spAutoFit/>
          </a:bodyPr>
          <a:lstStyle/>
          <a:p>
            <a:pPr algn="ctr" fontAlgn="ctr"/>
            <a:r>
              <a:rPr lang="en-US" sz="1200" dirty="0" smtClean="0">
                <a:latin typeface="Huawei Sans" panose="020C0503030203020204" pitchFamily="34" charset="0"/>
              </a:rPr>
              <a:t>Update</a:t>
            </a:r>
            <a:endParaRPr lang="en-US" sz="1200" dirty="0">
              <a:latin typeface="Huawei Sans" panose="020C0503030203020204" pitchFamily="34" charset="0"/>
            </a:endParaRPr>
          </a:p>
        </p:txBody>
      </p:sp>
      <p:cxnSp>
        <p:nvCxnSpPr>
          <p:cNvPr id="42" name="直接箭头连接符 41">
            <a:extLst>
              <a:ext uri="{FF2B5EF4-FFF2-40B4-BE49-F238E27FC236}">
                <a16:creationId xmlns="" xmlns:a16="http://schemas.microsoft.com/office/drawing/2014/main" id="{FC940677-F915-4522-BB5D-950A0690E721}"/>
              </a:ext>
            </a:extLst>
          </p:cNvPr>
          <p:cNvCxnSpPr>
            <a:cxnSpLocks/>
          </p:cNvCxnSpPr>
          <p:nvPr/>
        </p:nvCxnSpPr>
        <p:spPr bwMode="gray">
          <a:xfrm>
            <a:off x="2268565" y="3994121"/>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 xmlns:a16="http://schemas.microsoft.com/office/drawing/2014/main" id="{392BBF19-BFF5-4826-B492-9FF0DE47E265}"/>
              </a:ext>
            </a:extLst>
          </p:cNvPr>
          <p:cNvCxnSpPr>
            <a:cxnSpLocks/>
          </p:cNvCxnSpPr>
          <p:nvPr/>
        </p:nvCxnSpPr>
        <p:spPr bwMode="gray">
          <a:xfrm flipH="1">
            <a:off x="2211437" y="4353965"/>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2898845" y="4056656"/>
            <a:ext cx="695752" cy="276891"/>
          </a:xfrm>
          <a:prstGeom prst="rect">
            <a:avLst/>
          </a:prstGeom>
        </p:spPr>
        <p:txBody>
          <a:bodyPr wrap="none">
            <a:spAutoFit/>
          </a:bodyPr>
          <a:lstStyle/>
          <a:p>
            <a:pPr algn="ctr" fontAlgn="ctr"/>
            <a:r>
              <a:rPr lang="en-US" sz="1200" dirty="0" smtClean="0">
                <a:latin typeface="Huawei Sans" panose="020C0503030203020204" pitchFamily="34" charset="0"/>
              </a:rPr>
              <a:t>Update</a:t>
            </a:r>
            <a:endParaRPr lang="en-US" sz="1200" dirty="0">
              <a:latin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1324284" y="2618376"/>
            <a:ext cx="539790"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4537175" y="2656943"/>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五边形 29"/>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32" name="燕尾形 31"/>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33" name="燕尾形 32"/>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35" name="燕尾形 34"/>
          <p:cNvSpPr/>
          <p:nvPr/>
        </p:nvSpPr>
        <p:spPr bwMode="auto">
          <a:xfrm>
            <a:off x="4480370" y="-2762"/>
            <a:ext cx="1451825"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Peer Relationship</a:t>
            </a:r>
            <a:endParaRPr lang="en-US" altLang="zh-CN" sz="1050" b="1"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90195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6096000" y="1529233"/>
            <a:ext cx="5662052" cy="4393220"/>
          </a:xfrm>
        </p:spPr>
        <p:txBody>
          <a:bodyPr/>
          <a:lstStyle/>
          <a:p>
            <a:pPr fontAlgn="ctr"/>
            <a:r>
              <a:rPr lang="en-US" altLang="zh-CN" sz="1600"/>
              <a:t>By default, BGP uses the interface that sends BGP messages as the local interface of a TCP connection.</a:t>
            </a:r>
            <a:endParaRPr lang="en-US" altLang="zh-CN" sz="1600">
              <a:sym typeface="Huawei Sans" panose="020C0503030203020204" pitchFamily="34" charset="0"/>
            </a:endParaRPr>
          </a:p>
          <a:p>
            <a:pPr fontAlgn="ctr"/>
            <a:r>
              <a:rPr lang="en-US" altLang="zh-CN" sz="1600" dirty="0"/>
              <a:t>When deploying IBGP peer relationships, you are advised to use loopback addresses as source addresses of TCP connections. The loopback interface is stable. The reliability can be ensured by using the IGP and redundancy topology in the AS.</a:t>
            </a:r>
          </a:p>
          <a:p>
            <a:pPr fontAlgn="ctr"/>
            <a:r>
              <a:rPr lang="en-US" altLang="zh-CN" sz="1600" dirty="0"/>
              <a:t>During EBGP peer relationship setup, the IP address of the directly connected interface is often used as the source address. If you use a loopback interface to establish an EBGP peer relationship, pay attention to the EBGP multi-hop problem.</a:t>
            </a:r>
            <a:endParaRPr lang="en-US" altLang="zh-CN" sz="1600" dirty="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en-US" altLang="zh-CN" dirty="0"/>
              <a:t>Source Address of a TCP </a:t>
            </a:r>
            <a:r>
              <a:rPr lang="en-US" altLang="zh-CN" dirty="0" smtClean="0"/>
              <a:t>Connection</a:t>
            </a:r>
            <a:endParaRPr lang="zh-CN" altLang="en-US" dirty="0"/>
          </a:p>
        </p:txBody>
      </p:sp>
      <p:sp>
        <p:nvSpPr>
          <p:cNvPr id="3" name="TextBox 120">
            <a:extLst>
              <a:ext uri="{FF2B5EF4-FFF2-40B4-BE49-F238E27FC236}">
                <a16:creationId xmlns="" xmlns:a16="http://schemas.microsoft.com/office/drawing/2014/main" id="{020D7A1D-EFAD-4C8C-B9DE-D0FAD269B77A}"/>
              </a:ext>
            </a:extLst>
          </p:cNvPr>
          <p:cNvSpPr txBox="1"/>
          <p:nvPr/>
        </p:nvSpPr>
        <p:spPr bwMode="gray">
          <a:xfrm>
            <a:off x="4921864" y="1529233"/>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6" name="任意多边形 5"/>
          <p:cNvSpPr/>
          <p:nvPr/>
        </p:nvSpPr>
        <p:spPr bwMode="gray">
          <a:xfrm>
            <a:off x="853132" y="1521156"/>
            <a:ext cx="4895897" cy="26777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a:extLst>
              <a:ext uri="{FF2B5EF4-FFF2-40B4-BE49-F238E27FC236}">
                <a16:creationId xmlns="" xmlns:a16="http://schemas.microsoft.com/office/drawing/2014/main" id="{94275FFE-3BE6-4C12-8737-FDFE3456C4A2}"/>
              </a:ext>
            </a:extLst>
          </p:cNvPr>
          <p:cNvCxnSpPr>
            <a:stCxn id="27" idx="1"/>
            <a:endCxn id="8" idx="0"/>
          </p:cNvCxnSpPr>
          <p:nvPr/>
        </p:nvCxnSpPr>
        <p:spPr bwMode="gray">
          <a:xfrm flipV="1">
            <a:off x="1204831" y="1856903"/>
            <a:ext cx="2072775" cy="1681489"/>
          </a:xfrm>
          <a:prstGeom prst="line">
            <a:avLst/>
          </a:prstGeom>
          <a:noFill/>
          <a:ln w="19050" cap="flat" cmpd="sng" algn="ctr">
            <a:solidFill>
              <a:schemeClr val="bg1">
                <a:lumMod val="50000"/>
              </a:schemeClr>
            </a:solidFill>
            <a:prstDash val="solid"/>
          </a:ln>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2683194" y="302933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4492293" y="302933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2677639" y="156226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a:extLst>
              <a:ext uri="{FF2B5EF4-FFF2-40B4-BE49-F238E27FC236}">
                <a16:creationId xmlns="" xmlns:a16="http://schemas.microsoft.com/office/drawing/2014/main" id="{94275FFE-3BE6-4C12-8737-FDFE3456C4A2}"/>
              </a:ext>
            </a:extLst>
          </p:cNvPr>
          <p:cNvCxnSpPr>
            <a:stCxn id="7" idx="1"/>
            <a:endCxn id="27" idx="3"/>
          </p:cNvCxnSpPr>
          <p:nvPr/>
        </p:nvCxnSpPr>
        <p:spPr bwMode="gray">
          <a:xfrm flipH="1">
            <a:off x="1732181" y="3538392"/>
            <a:ext cx="3090849" cy="0"/>
          </a:xfrm>
          <a:prstGeom prst="line">
            <a:avLst/>
          </a:prstGeom>
          <a:noFill/>
          <a:ln w="19050" cap="flat" cmpd="sng" algn="ctr">
            <a:solidFill>
              <a:schemeClr val="bg1">
                <a:lumMod val="50000"/>
              </a:schemeClr>
            </a:solidFill>
            <a:prstDash val="solid"/>
          </a:ln>
          <a:effectLst/>
        </p:spPr>
      </p:cxnSp>
      <p:pic>
        <p:nvPicPr>
          <p:cNvPr id="2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04831" y="3322658"/>
            <a:ext cx="527350" cy="431467"/>
          </a:xfrm>
          <a:prstGeom prst="rect">
            <a:avLst/>
          </a:prstGeom>
          <a:noFill/>
        </p:spPr>
      </p:pic>
      <p:sp>
        <p:nvSpPr>
          <p:cNvPr id="28" name="TextBox 120">
            <a:extLst>
              <a:ext uri="{FF2B5EF4-FFF2-40B4-BE49-F238E27FC236}">
                <a16:creationId xmlns="" xmlns:a16="http://schemas.microsoft.com/office/drawing/2014/main" id="{020D7A1D-EFAD-4C8C-B9DE-D0FAD269B77A}"/>
              </a:ext>
            </a:extLst>
          </p:cNvPr>
          <p:cNvSpPr txBox="1"/>
          <p:nvPr/>
        </p:nvSpPr>
        <p:spPr bwMode="gray">
          <a:xfrm>
            <a:off x="868604" y="302933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13931" y="3322658"/>
            <a:ext cx="527350" cy="431467"/>
          </a:xfrm>
          <a:prstGeom prst="rect">
            <a:avLst/>
          </a:prstGeom>
          <a:noFill/>
        </p:spPr>
      </p:pic>
      <p:cxnSp>
        <p:nvCxnSpPr>
          <p:cNvPr id="35" name="直接连接符 34">
            <a:extLst>
              <a:ext uri="{FF2B5EF4-FFF2-40B4-BE49-F238E27FC236}">
                <a16:creationId xmlns="" xmlns:a16="http://schemas.microsoft.com/office/drawing/2014/main" id="{94275FFE-3BE6-4C12-8737-FDFE3456C4A2}"/>
              </a:ext>
            </a:extLst>
          </p:cNvPr>
          <p:cNvCxnSpPr>
            <a:stCxn id="7" idx="3"/>
            <a:endCxn id="14" idx="2"/>
          </p:cNvCxnSpPr>
          <p:nvPr/>
        </p:nvCxnSpPr>
        <p:spPr bwMode="gray">
          <a:xfrm flipH="1" flipV="1">
            <a:off x="3272051" y="1870046"/>
            <a:ext cx="2078329" cy="1668346"/>
          </a:xfrm>
          <a:prstGeom prst="line">
            <a:avLst/>
          </a:prstGeom>
          <a:noFill/>
          <a:ln w="19050" cap="flat" cmpd="sng" algn="ctr">
            <a:solidFill>
              <a:schemeClr val="bg1">
                <a:lumMod val="50000"/>
              </a:schemeClr>
            </a:solidFill>
            <a:prstDash val="solid"/>
          </a:ln>
          <a:effectLst/>
        </p:spPr>
      </p:cxn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23030" y="3322658"/>
            <a:ext cx="527350" cy="431467"/>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13931" y="1856903"/>
            <a:ext cx="527350" cy="431467"/>
          </a:xfrm>
          <a:prstGeom prst="rect">
            <a:avLst/>
          </a:prstGeom>
          <a:noFill/>
        </p:spPr>
      </p:pic>
      <p:sp>
        <p:nvSpPr>
          <p:cNvPr id="38" name="TextBox 120">
            <a:extLst>
              <a:ext uri="{FF2B5EF4-FFF2-40B4-BE49-F238E27FC236}">
                <a16:creationId xmlns="" xmlns:a16="http://schemas.microsoft.com/office/drawing/2014/main" id="{020D7A1D-EFAD-4C8C-B9DE-D0FAD269B77A}"/>
              </a:ext>
            </a:extLst>
          </p:cNvPr>
          <p:cNvSpPr txBox="1"/>
          <p:nvPr/>
        </p:nvSpPr>
        <p:spPr bwMode="gray">
          <a:xfrm>
            <a:off x="1693695" y="3540322"/>
            <a:ext cx="1188824" cy="523220"/>
          </a:xfrm>
          <a:prstGeom prst="rect">
            <a:avLst/>
          </a:prstGeom>
          <a:noFill/>
          <a:ln>
            <a:noFill/>
          </a:ln>
        </p:spPr>
        <p:txBody>
          <a:bodyPr wrap="square" rtlCol="0">
            <a:spAutoFit/>
          </a:bodyPr>
          <a:lstStyle/>
          <a:p>
            <a:pPr fontAlgn="ctr"/>
            <a:r>
              <a:rPr lang="en-US" sz="1400" dirty="0" smtClean="0">
                <a:latin typeface="Huawei Sans" panose="020C0503030203020204" pitchFamily="34" charset="0"/>
              </a:rPr>
              <a:t>GE0/0/0</a:t>
            </a:r>
          </a:p>
          <a:p>
            <a:pPr fontAlgn="ctr"/>
            <a:r>
              <a:rPr lang="en-US" sz="1400" dirty="0" smtClean="0">
                <a:latin typeface="Huawei Sans" panose="020C0503030203020204" pitchFamily="34" charset="0"/>
              </a:rPr>
              <a:t>10.0.12.1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3693230" y="3540322"/>
            <a:ext cx="1188824" cy="523220"/>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rPr>
              <a:t>GE0/0/0</a:t>
            </a:r>
          </a:p>
          <a:p>
            <a:pPr algn="r" fontAlgn="ctr"/>
            <a:r>
              <a:rPr lang="en-US" sz="1400" dirty="0" smtClean="0">
                <a:latin typeface="Huawei Sans" panose="020C0503030203020204" pitchFamily="34" charset="0"/>
              </a:rPr>
              <a:t>10.0.13.3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020D7A1D-EFAD-4C8C-B9DE-D0FAD269B77A}"/>
              </a:ext>
            </a:extLst>
          </p:cNvPr>
          <p:cNvSpPr txBox="1"/>
          <p:nvPr/>
        </p:nvSpPr>
        <p:spPr bwMode="gray">
          <a:xfrm>
            <a:off x="2650090" y="4254247"/>
            <a:ext cx="1243922"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27" idx="2"/>
            <a:endCxn id="40" idx="1"/>
          </p:cNvCxnSpPr>
          <p:nvPr/>
        </p:nvCxnSpPr>
        <p:spPr bwMode="gray">
          <a:xfrm rot="16200000" flipH="1">
            <a:off x="1732323" y="3490308"/>
            <a:ext cx="653951" cy="1181584"/>
          </a:xfrm>
          <a:prstGeom prst="bentConnector2">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46" name="肘形连接符 45"/>
          <p:cNvCxnSpPr>
            <a:stCxn id="7" idx="2"/>
            <a:endCxn id="40" idx="3"/>
          </p:cNvCxnSpPr>
          <p:nvPr/>
        </p:nvCxnSpPr>
        <p:spPr bwMode="gray">
          <a:xfrm rot="5400000">
            <a:off x="4163384" y="3484754"/>
            <a:ext cx="653951" cy="1192693"/>
          </a:xfrm>
          <a:prstGeom prst="bentConnector2">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grpSp>
        <p:nvGrpSpPr>
          <p:cNvPr id="51" name="组合 50"/>
          <p:cNvGrpSpPr/>
          <p:nvPr/>
        </p:nvGrpSpPr>
        <p:grpSpPr bwMode="gray">
          <a:xfrm>
            <a:off x="3099945" y="3351829"/>
            <a:ext cx="376985" cy="376985"/>
            <a:chOff x="856677" y="2615810"/>
            <a:chExt cx="288000" cy="288000"/>
          </a:xfrm>
        </p:grpSpPr>
        <p:sp>
          <p:nvSpPr>
            <p:cNvPr id="52" name="椭圆 51"/>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923444" y="2692169"/>
              <a:ext cx="144001" cy="144002"/>
              <a:chOff x="898853" y="2657982"/>
              <a:chExt cx="203649" cy="203652"/>
            </a:xfrm>
          </p:grpSpPr>
          <p:cxnSp>
            <p:nvCxnSpPr>
              <p:cNvPr id="54" name="直接连接符 53"/>
              <p:cNvCxnSpPr>
                <a:stCxn id="52" idx="3"/>
                <a:endCxn id="52"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5" name="直接连接符 54"/>
              <p:cNvCxnSpPr>
                <a:stCxn id="52" idx="1"/>
                <a:endCxn id="52"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1" name="Rectangle 36"/>
          <p:cNvSpPr/>
          <p:nvPr/>
        </p:nvSpPr>
        <p:spPr bwMode="gray">
          <a:xfrm>
            <a:off x="528232" y="4547804"/>
            <a:ext cx="5554995" cy="1784839"/>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r>
              <a:rPr lang="en-US" sz="1400" dirty="0" smtClean="0">
                <a:solidFill>
                  <a:schemeClr val="accent2"/>
                </a:solidFill>
                <a:latin typeface="Huawei Sans" panose="020C0503030203020204" pitchFamily="34" charset="0"/>
              </a:rPr>
              <a:t>Typically, a network in an AS provides certain redundancy. If R1 and R3 use directly connected interfaces to establish an IBGP peer relationship, the BGP session will be interrupted once the directly connected interface or link fails. However, due to redundant links, the IP connectivity between R1 and R3 is not Down. (R1 and R3 can still communicate with each other through R4.)</a:t>
            </a:r>
            <a:endParaRPr lang="en-US" sz="1400" dirty="0">
              <a:solidFill>
                <a:schemeClr val="accent2"/>
              </a:solidFill>
              <a:latin typeface="Huawei Sans" panose="020C0503030203020204" pitchFamily="34" charset="0"/>
            </a:endParaRPr>
          </a:p>
        </p:txBody>
      </p:sp>
      <p:sp>
        <p:nvSpPr>
          <p:cNvPr id="36" name="五边形 3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41" name="燕尾形 40"/>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42" name="燕尾形 41"/>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5840078" y="-2762"/>
            <a:ext cx="2060364"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Message and State Machine</a:t>
            </a:r>
            <a:endParaRPr lang="en-US" altLang="zh-CN" sz="1050" dirty="0">
              <a:latin typeface="Huawei Sans" panose="020C0503030203020204" pitchFamily="34" charset="0"/>
              <a:sym typeface="Huawei Sans" panose="020C0503030203020204" pitchFamily="34" charset="0"/>
            </a:endParaRPr>
          </a:p>
        </p:txBody>
      </p:sp>
      <p:sp>
        <p:nvSpPr>
          <p:cNvPr id="45" name="燕尾形 44"/>
          <p:cNvSpPr/>
          <p:nvPr/>
        </p:nvSpPr>
        <p:spPr bwMode="auto">
          <a:xfrm>
            <a:off x="4480370" y="-2762"/>
            <a:ext cx="1451825"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Peer Relationship</a:t>
            </a:r>
            <a:endParaRPr lang="en-US" altLang="zh-CN" sz="1050" b="1"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626562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451877" y="5777948"/>
            <a:ext cx="11306175" cy="603801"/>
          </a:xfrm>
        </p:spPr>
        <p:txBody>
          <a:bodyPr/>
          <a:lstStyle/>
          <a:p>
            <a:pPr marL="0" indent="0">
              <a:buNone/>
            </a:pPr>
            <a:r>
              <a:rPr lang="en-US" altLang="zh-CN" sz="2000" dirty="0" smtClean="0"/>
              <a:t>There are five types of BGP messages. Different types of messages have the same header.</a:t>
            </a:r>
          </a:p>
          <a:p>
            <a:endParaRPr lang="zh-CN" altLang="en-US" sz="2000" dirty="0"/>
          </a:p>
        </p:txBody>
      </p:sp>
      <p:sp>
        <p:nvSpPr>
          <p:cNvPr id="2" name="标题 1"/>
          <p:cNvSpPr>
            <a:spLocks noGrp="1"/>
          </p:cNvSpPr>
          <p:nvPr>
            <p:ph type="title"/>
          </p:nvPr>
        </p:nvSpPr>
        <p:spPr/>
        <p:txBody>
          <a:bodyPr/>
          <a:lstStyle/>
          <a:p>
            <a:r>
              <a:rPr lang="en-US" altLang="zh-CN" smtClean="0"/>
              <a:t>BGP Message Types (1)</a:t>
            </a:r>
            <a:endParaRPr lang="zh-CN" altLang="en-US" dirty="0"/>
          </a:p>
        </p:txBody>
      </p:sp>
      <p:sp>
        <p:nvSpPr>
          <p:cNvPr id="3" name="文本占位符 112"/>
          <p:cNvSpPr txBox="1">
            <a:spLocks/>
          </p:cNvSpPr>
          <p:nvPr/>
        </p:nvSpPr>
        <p:spPr>
          <a:xfrm>
            <a:off x="445915" y="5431744"/>
            <a:ext cx="11302235" cy="69467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表格 3"/>
          <p:cNvGraphicFramePr>
            <a:graphicFrameLocks noGrp="1"/>
          </p:cNvGraphicFramePr>
          <p:nvPr>
            <p:extLst/>
          </p:nvPr>
        </p:nvGraphicFramePr>
        <p:xfrm>
          <a:off x="3455424" y="1651988"/>
          <a:ext cx="4886792" cy="303249"/>
        </p:xfrm>
        <a:graphic>
          <a:graphicData uri="http://schemas.openxmlformats.org/drawingml/2006/table">
            <a:tbl>
              <a:tblPr firstRow="1" bandRow="1">
                <a:tableStyleId>{72833802-FEF1-4C79-8D5D-14CF1EAF98D9}</a:tableStyleId>
              </a:tblPr>
              <a:tblGrid>
                <a:gridCol w="1079578"/>
                <a:gridCol w="1079578"/>
                <a:gridCol w="1079578"/>
                <a:gridCol w="1079578"/>
                <a:gridCol w="568480"/>
              </a:tblGrid>
              <a:tr h="303249">
                <a:tc>
                  <a:txBody>
                    <a:bodyPr/>
                    <a:lstStyle/>
                    <a:p>
                      <a:pPr algn="ctr" fontAlgn="ctr"/>
                      <a:r>
                        <a:rPr lang="en-US" sz="1200" dirty="0" smtClean="0">
                          <a:solidFill>
                            <a:schemeClr val="tx1"/>
                          </a:solidFill>
                          <a:latin typeface="Huawei Sans" panose="020C0503030203020204" pitchFamily="34" charset="0"/>
                        </a:rPr>
                        <a:t>L2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solidFill>
                            <a:schemeClr val="tx1"/>
                          </a:solidFill>
                          <a:latin typeface="Huawei Sans" panose="020C0503030203020204" pitchFamily="34" charset="0"/>
                        </a:rPr>
                        <a:t>IP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solidFill>
                            <a:schemeClr val="tx1"/>
                          </a:solidFill>
                          <a:latin typeface="Huawei Sans" panose="020C0503030203020204" pitchFamily="34" charset="0"/>
                        </a:rPr>
                        <a:t>TCP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solidFill>
                            <a:schemeClr val="tx1"/>
                          </a:solidFill>
                          <a:latin typeface="Huawei Sans" panose="020C0503030203020204" pitchFamily="34" charset="0"/>
                        </a:rPr>
                        <a:t>BGP Packet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solidFill>
                            <a:schemeClr val="tx1"/>
                          </a:solidFill>
                          <a:latin typeface="Huawei Sans" panose="020C0503030203020204" pitchFamily="34" charset="0"/>
                        </a:rPr>
                        <a:t>CRC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5" name="表格 4"/>
          <p:cNvGraphicFramePr>
            <a:graphicFrameLocks noGrp="1"/>
          </p:cNvGraphicFramePr>
          <p:nvPr>
            <p:extLst/>
          </p:nvPr>
        </p:nvGraphicFramePr>
        <p:xfrm>
          <a:off x="6007725" y="2355349"/>
          <a:ext cx="2248546" cy="282323"/>
        </p:xfrm>
        <a:graphic>
          <a:graphicData uri="http://schemas.openxmlformats.org/drawingml/2006/table">
            <a:tbl>
              <a:tblPr firstRow="1" bandRow="1">
                <a:tableStyleId>{72833802-FEF1-4C79-8D5D-14CF1EAF98D9}</a:tableStyleId>
              </a:tblPr>
              <a:tblGrid>
                <a:gridCol w="1124273"/>
                <a:gridCol w="1124273"/>
              </a:tblGrid>
              <a:tr h="282323">
                <a:tc>
                  <a:txBody>
                    <a:bodyPr/>
                    <a:lstStyle/>
                    <a:p>
                      <a:pPr algn="ctr" fontAlgn="ctr"/>
                      <a:r>
                        <a:rPr lang="en-US" sz="1200" dirty="0" smtClean="0">
                          <a:solidFill>
                            <a:schemeClr val="tx1"/>
                          </a:solidFill>
                          <a:latin typeface="Huawei Sans" panose="020C0503030203020204" pitchFamily="34" charset="0"/>
                        </a:rPr>
                        <a:t>BGP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BFE"/>
                    </a:solidFill>
                  </a:tcPr>
                </a:tc>
                <a:tc>
                  <a:txBody>
                    <a:bodyPr/>
                    <a:lstStyle/>
                    <a:p>
                      <a:pPr algn="ctr" fontAlgn="ctr"/>
                      <a:r>
                        <a:rPr lang="en-US" sz="1200" dirty="0" smtClean="0">
                          <a:solidFill>
                            <a:schemeClr val="tx1"/>
                          </a:solidFill>
                          <a:latin typeface="Huawei Sans" panose="020C0503030203020204" pitchFamily="34" charset="0"/>
                        </a:rPr>
                        <a:t>BGP Packet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graphicFrame>
        <p:nvGraphicFramePr>
          <p:cNvPr id="6" name="表格 5"/>
          <p:cNvGraphicFramePr>
            <a:graphicFrameLocks noGrp="1"/>
          </p:cNvGraphicFramePr>
          <p:nvPr>
            <p:extLst/>
          </p:nvPr>
        </p:nvGraphicFramePr>
        <p:xfrm>
          <a:off x="6898857" y="3071120"/>
          <a:ext cx="1651422" cy="1411615"/>
        </p:xfrm>
        <a:graphic>
          <a:graphicData uri="http://schemas.openxmlformats.org/drawingml/2006/table">
            <a:tbl>
              <a:tblPr firstRow="1" bandRow="1">
                <a:tableStyleId>{72833802-FEF1-4C79-8D5D-14CF1EAF98D9}</a:tableStyleId>
              </a:tblPr>
              <a:tblGrid>
                <a:gridCol w="1651422"/>
              </a:tblGrid>
              <a:tr h="282323">
                <a:tc>
                  <a:txBody>
                    <a:bodyPr/>
                    <a:lstStyle/>
                    <a:p>
                      <a:pPr algn="ctr" fontAlgn="ctr"/>
                      <a:r>
                        <a:rPr lang="en-US" sz="1200" dirty="0" smtClean="0">
                          <a:solidFill>
                            <a:schemeClr val="tx1"/>
                          </a:solidFill>
                          <a:latin typeface="Huawei Sans" panose="020C0503030203020204" pitchFamily="34" charset="0"/>
                        </a:rPr>
                        <a:t>Open</a:t>
                      </a:r>
                      <a:endParaRPr lang="en-US" altLang="zh-CN" sz="12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82323">
                <a:tc>
                  <a:txBody>
                    <a:bodyPr/>
                    <a:lstStyle/>
                    <a:p>
                      <a:pPr algn="ctr" fontAlgn="ctr"/>
                      <a:r>
                        <a:rPr lang="en-US" sz="1200" dirty="0" smtClean="0">
                          <a:solidFill>
                            <a:schemeClr val="tx1"/>
                          </a:solidFill>
                          <a:latin typeface="Huawei Sans" panose="020C0503030203020204" pitchFamily="34" charset="0"/>
                        </a:rPr>
                        <a:t>Update</a:t>
                      </a:r>
                      <a:endParaRPr lang="en-US" altLang="zh-CN" sz="12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82323">
                <a:tc>
                  <a:txBody>
                    <a:bodyPr/>
                    <a:lstStyle/>
                    <a:p>
                      <a:pPr algn="ctr" fontAlgn="ctr"/>
                      <a:r>
                        <a:rPr lang="en-US" sz="1200" dirty="0" smtClean="0">
                          <a:solidFill>
                            <a:schemeClr val="tx1"/>
                          </a:solidFill>
                          <a:latin typeface="Huawei Sans" panose="020C0503030203020204" pitchFamily="34" charset="0"/>
                        </a:rPr>
                        <a:t>Notification</a:t>
                      </a:r>
                      <a:endParaRPr lang="en-US" altLang="zh-CN" sz="12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82323">
                <a:tc>
                  <a:txBody>
                    <a:bodyPr/>
                    <a:lstStyle/>
                    <a:p>
                      <a:pPr algn="ctr" fontAlgn="ctr"/>
                      <a:r>
                        <a:rPr lang="en-US" sz="1200" dirty="0" err="1" smtClean="0">
                          <a:solidFill>
                            <a:schemeClr val="tx1"/>
                          </a:solidFill>
                          <a:latin typeface="Huawei Sans" panose="020C0503030203020204" pitchFamily="34" charset="0"/>
                        </a:rPr>
                        <a:t>Keepalive</a:t>
                      </a:r>
                      <a:endParaRPr lang="en-US" altLang="zh-CN" sz="1200" b="0" i="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82323">
                <a:tc>
                  <a:txBody>
                    <a:bodyPr/>
                    <a:lstStyle/>
                    <a:p>
                      <a:pPr algn="ctr" fontAlgn="ctr"/>
                      <a:r>
                        <a:rPr lang="en-US" sz="1200" dirty="0" smtClean="0">
                          <a:solidFill>
                            <a:schemeClr val="tx1"/>
                          </a:solidFill>
                          <a:latin typeface="Huawei Sans" panose="020C0503030203020204" pitchFamily="34" charset="0"/>
                        </a:rPr>
                        <a:t>Route-refresh</a:t>
                      </a:r>
                      <a:endParaRPr lang="en-US" altLang="zh-CN" sz="12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graphicFrame>
        <p:nvGraphicFramePr>
          <p:cNvPr id="12" name="表格 11"/>
          <p:cNvGraphicFramePr>
            <a:graphicFrameLocks noGrp="1"/>
          </p:cNvGraphicFramePr>
          <p:nvPr>
            <p:extLst/>
          </p:nvPr>
        </p:nvGraphicFramePr>
        <p:xfrm>
          <a:off x="2907428" y="3067859"/>
          <a:ext cx="3239096" cy="1939945"/>
        </p:xfrm>
        <a:graphic>
          <a:graphicData uri="http://schemas.openxmlformats.org/drawingml/2006/table">
            <a:tbl>
              <a:tblPr firstRow="1" bandRow="1">
                <a:tableStyleId>{5C22544A-7EE6-4342-B048-85BDC9FD1C3A}</a:tableStyleId>
              </a:tblPr>
              <a:tblGrid>
                <a:gridCol w="985812"/>
                <a:gridCol w="813685"/>
                <a:gridCol w="1439599"/>
              </a:tblGrid>
              <a:tr h="1482781">
                <a:tc gridSpan="3">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Marker (16 bytes)</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endParaRPr lang="zh-CN" altLang="en-US"/>
                    </a:p>
                  </a:txBody>
                  <a:tcPr/>
                </a:tc>
                <a:tc hMerge="1">
                  <a:txBody>
                    <a:bodyPr/>
                    <a:lstStyle/>
                    <a:p>
                      <a:endParaRPr lang="zh-CN" altLang="en-US"/>
                    </a:p>
                  </a:txBody>
                  <a:tcPr/>
                </a:tc>
              </a:tr>
              <a:tr h="457021">
                <a:tc>
                  <a:txBody>
                    <a:bodyPr/>
                    <a:lstStyle/>
                    <a:p>
                      <a:pPr marL="0" algn="ctr" defTabSz="914034" rtl="0" eaLnBrk="1" fontAlgn="ctr" latinLnBrk="0" hangingPunct="1"/>
                      <a:r>
                        <a:rPr lang="en-US" sz="1200" b="1" dirty="0" smtClean="0">
                          <a:solidFill>
                            <a:schemeClr val="tx1"/>
                          </a:solidFill>
                          <a:latin typeface="Huawei Sans" panose="020C0503030203020204" pitchFamily="34" charset="0"/>
                        </a:rPr>
                        <a:t>Length</a:t>
                      </a:r>
                    </a:p>
                    <a:p>
                      <a:pPr marL="0" algn="ctr" defTabSz="914034" rtl="0" eaLnBrk="1" fontAlgn="ctr" latinLnBrk="0" hangingPunct="1"/>
                      <a:r>
                        <a:rPr lang="en-US" sz="1200" b="1" dirty="0" smtClean="0">
                          <a:solidFill>
                            <a:schemeClr val="tx1"/>
                          </a:solidFill>
                          <a:latin typeface="Huawei Sans" panose="020C0503030203020204" pitchFamily="34" charset="0"/>
                        </a:rPr>
                        <a:t>(2 bytes)</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fontAlgn="ctr"/>
                      <a:r>
                        <a:rPr lang="en-US" sz="1200" b="1" dirty="0" smtClean="0">
                          <a:solidFill>
                            <a:schemeClr val="tx1"/>
                          </a:solidFill>
                          <a:latin typeface="Huawei Sans" panose="020C0503030203020204" pitchFamily="34" charset="0"/>
                        </a:rPr>
                        <a:t>Type</a:t>
                      </a:r>
                    </a:p>
                    <a:p>
                      <a:pPr fontAlgn="ctr"/>
                      <a:r>
                        <a:rPr lang="en-US" sz="1200" b="1" dirty="0" smtClean="0">
                          <a:solidFill>
                            <a:schemeClr val="tx1"/>
                          </a:solidFill>
                          <a:latin typeface="Huawei Sans" panose="020C0503030203020204" pitchFamily="34" charset="0"/>
                        </a:rPr>
                        <a:t>(1 byte)</a:t>
                      </a:r>
                      <a:endParaRPr lang="en-US" altLang="zh-CN" sz="1200" b="1"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fontAlgn="ctr"/>
                      <a:endParaRPr lang="en-US" altLang="zh-CN" sz="1200" b="1"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4" name="任意多边形 13"/>
          <p:cNvSpPr/>
          <p:nvPr/>
        </p:nvSpPr>
        <p:spPr>
          <a:xfrm>
            <a:off x="6055438" y="2003314"/>
            <a:ext cx="2202844" cy="352034"/>
          </a:xfrm>
          <a:custGeom>
            <a:avLst/>
            <a:gdLst>
              <a:gd name="connsiteX0" fmla="*/ 667512 w 2203704"/>
              <a:gd name="connsiteY0" fmla="*/ 0 h 393192"/>
              <a:gd name="connsiteX1" fmla="*/ 1746504 w 2203704"/>
              <a:gd name="connsiteY1" fmla="*/ 0 h 393192"/>
              <a:gd name="connsiteX2" fmla="*/ 2203704 w 2203704"/>
              <a:gd name="connsiteY2" fmla="*/ 393192 h 393192"/>
              <a:gd name="connsiteX3" fmla="*/ 0 w 2203704"/>
              <a:gd name="connsiteY3" fmla="*/ 393192 h 393192"/>
              <a:gd name="connsiteX4" fmla="*/ 667512 w 2203704"/>
              <a:gd name="connsiteY4" fmla="*/ 0 h 39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04" h="393192">
                <a:moveTo>
                  <a:pt x="667512" y="0"/>
                </a:moveTo>
                <a:lnTo>
                  <a:pt x="1746504" y="0"/>
                </a:lnTo>
                <a:lnTo>
                  <a:pt x="2203704" y="393192"/>
                </a:lnTo>
                <a:lnTo>
                  <a:pt x="0" y="393192"/>
                </a:lnTo>
                <a:lnTo>
                  <a:pt x="667512" y="0"/>
                </a:lnTo>
                <a:close/>
              </a:path>
            </a:pathLst>
          </a:custGeom>
          <a:gradFill flip="none" rotWithShape="1">
            <a:gsLst>
              <a:gs pos="2200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sym typeface="Huawei Sans" panose="020C0503030203020204" pitchFamily="34" charset="0"/>
            </a:endParaRPr>
          </a:p>
        </p:txBody>
      </p:sp>
      <p:sp>
        <p:nvSpPr>
          <p:cNvPr id="16" name="任意多边形 15"/>
          <p:cNvSpPr/>
          <p:nvPr/>
        </p:nvSpPr>
        <p:spPr>
          <a:xfrm>
            <a:off x="3000524" y="2665399"/>
            <a:ext cx="4094912" cy="369188"/>
          </a:xfrm>
          <a:custGeom>
            <a:avLst/>
            <a:gdLst>
              <a:gd name="connsiteX0" fmla="*/ 4096512 w 4096512"/>
              <a:gd name="connsiteY0" fmla="*/ 0 h 694944"/>
              <a:gd name="connsiteX1" fmla="*/ 3008376 w 4096512"/>
              <a:gd name="connsiteY1" fmla="*/ 0 h 694944"/>
              <a:gd name="connsiteX2" fmla="*/ 0 w 4096512"/>
              <a:gd name="connsiteY2" fmla="*/ 694944 h 694944"/>
              <a:gd name="connsiteX3" fmla="*/ 3246120 w 4096512"/>
              <a:gd name="connsiteY3" fmla="*/ 694944 h 694944"/>
              <a:gd name="connsiteX4" fmla="*/ 4096512 w 4096512"/>
              <a:gd name="connsiteY4" fmla="*/ 0 h 694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6512" h="694944">
                <a:moveTo>
                  <a:pt x="4096512" y="0"/>
                </a:moveTo>
                <a:lnTo>
                  <a:pt x="3008376" y="0"/>
                </a:lnTo>
                <a:lnTo>
                  <a:pt x="0" y="694944"/>
                </a:lnTo>
                <a:lnTo>
                  <a:pt x="3246120" y="694944"/>
                </a:lnTo>
                <a:lnTo>
                  <a:pt x="4096512" y="0"/>
                </a:lnTo>
                <a:close/>
              </a:path>
            </a:pathLst>
          </a:custGeom>
          <a:gradFill flip="none" rotWithShape="1">
            <a:gsLst>
              <a:gs pos="0">
                <a:schemeClr val="accent1">
                  <a:lumMod val="45000"/>
                  <a:lumOff val="55000"/>
                </a:schemeClr>
              </a:gs>
              <a:gs pos="78000">
                <a:srgbClr val="F3FBFE"/>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sym typeface="Huawei Sans" panose="020C0503030203020204" pitchFamily="34" charset="0"/>
            </a:endParaRPr>
          </a:p>
        </p:txBody>
      </p:sp>
      <p:sp>
        <p:nvSpPr>
          <p:cNvPr id="19" name="任意多边形 18"/>
          <p:cNvSpPr/>
          <p:nvPr/>
        </p:nvSpPr>
        <p:spPr>
          <a:xfrm>
            <a:off x="6838586" y="2665399"/>
            <a:ext cx="1668056" cy="369188"/>
          </a:xfrm>
          <a:custGeom>
            <a:avLst/>
            <a:gdLst>
              <a:gd name="connsiteX0" fmla="*/ 384048 w 1673352"/>
              <a:gd name="connsiteY0" fmla="*/ 0 h 685800"/>
              <a:gd name="connsiteX1" fmla="*/ 1508760 w 1673352"/>
              <a:gd name="connsiteY1" fmla="*/ 0 h 685800"/>
              <a:gd name="connsiteX2" fmla="*/ 1673352 w 1673352"/>
              <a:gd name="connsiteY2" fmla="*/ 685800 h 685800"/>
              <a:gd name="connsiteX3" fmla="*/ 0 w 1673352"/>
              <a:gd name="connsiteY3" fmla="*/ 685800 h 685800"/>
              <a:gd name="connsiteX4" fmla="*/ 384048 w 1673352"/>
              <a:gd name="connsiteY4" fmla="*/ 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352" h="685800">
                <a:moveTo>
                  <a:pt x="384048" y="0"/>
                </a:moveTo>
                <a:lnTo>
                  <a:pt x="1508760" y="0"/>
                </a:lnTo>
                <a:lnTo>
                  <a:pt x="1673352" y="685800"/>
                </a:lnTo>
                <a:lnTo>
                  <a:pt x="0" y="685800"/>
                </a:lnTo>
                <a:lnTo>
                  <a:pt x="384048" y="0"/>
                </a:lnTo>
                <a:close/>
              </a:path>
            </a:pathLst>
          </a:custGeom>
          <a:gradFill flip="none" rotWithShape="1">
            <a:gsLst>
              <a:gs pos="2200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sym typeface="Huawei Sans" panose="020C0503030203020204" pitchFamily="34" charset="0"/>
            </a:endParaRPr>
          </a:p>
        </p:txBody>
      </p:sp>
      <p:sp>
        <p:nvSpPr>
          <p:cNvPr id="31" name="五边形 30"/>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33" name="燕尾形 32"/>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34" name="燕尾形 33"/>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36" name="燕尾形 35"/>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38537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BGP Basics</a:t>
            </a:r>
            <a:endParaRPr lang="zh-CN" altLang="en-US" dirty="0"/>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744987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Message Types (2</a:t>
            </a:r>
            <a:r>
              <a:rPr lang="en-US" altLang="zh-CN" dirty="0" smtClean="0"/>
              <a:t>)</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508276686"/>
              </p:ext>
            </p:extLst>
          </p:nvPr>
        </p:nvGraphicFramePr>
        <p:xfrm>
          <a:off x="442914" y="1733996"/>
          <a:ext cx="11306174" cy="4135011"/>
        </p:xfrm>
        <a:graphic>
          <a:graphicData uri="http://schemas.openxmlformats.org/drawingml/2006/table">
            <a:tbl>
              <a:tblPr/>
              <a:tblGrid>
                <a:gridCol w="1376361"/>
                <a:gridCol w="5238750"/>
                <a:gridCol w="4691063"/>
              </a:tblGrid>
              <a:tr h="477411">
                <a:tc>
                  <a:txBody>
                    <a:bodyPr/>
                    <a:lstStyle/>
                    <a:p>
                      <a:pPr algn="ctr" fontAlgn="ctr"/>
                      <a:r>
                        <a:rPr lang="en-US" sz="1600" b="1" dirty="0" smtClean="0">
                          <a:solidFill>
                            <a:schemeClr val="bg1"/>
                          </a:solidFill>
                          <a:latin typeface="Huawei Sans" panose="020C0503030203020204" pitchFamily="34" charset="0"/>
                        </a:rPr>
                        <a:t>Name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rPr>
                        <a:t>Function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rPr>
                        <a:t>Usage Scenario</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450713">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smtClean="0">
                          <a:solidFill>
                            <a:schemeClr val="tx1"/>
                          </a:solidFill>
                          <a:latin typeface="Huawei Sans" panose="020C0503030203020204" pitchFamily="34" charset="0"/>
                        </a:rPr>
                        <a:t>Open</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Negotiate BGP peer parameters and establish peer relationships.</a:t>
                      </a:r>
                      <a:endParaRPr lang="en-US" sz="1400" dirty="0">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After a BGP TCP connection is established, Open messages are sent.</a:t>
                      </a:r>
                      <a:endParaRPr lang="en-US" sz="1400" dirty="0">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720313">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smtClean="0">
                          <a:solidFill>
                            <a:schemeClr val="tx1"/>
                          </a:solidFill>
                          <a:latin typeface="Huawei Sans" panose="020C0503030203020204" pitchFamily="34" charset="0"/>
                        </a:rPr>
                        <a:t>Update</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Send BGP route update.</a:t>
                      </a:r>
                      <a:endParaRPr lang="en-US"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After a BGP peer relationship is established</a:t>
                      </a:r>
                      <a:r>
                        <a:rPr lang="en-US" sz="1400" baseline="0" dirty="0" smtClean="0">
                          <a:latin typeface="Huawei Sans" panose="020C0503030203020204" pitchFamily="34" charset="0"/>
                        </a:rPr>
                        <a:t> </a:t>
                      </a:r>
                      <a:r>
                        <a:rPr lang="en-US" sz="1400" dirty="0" smtClean="0">
                          <a:latin typeface="Huawei Sans" panose="020C0503030203020204" pitchFamily="34" charset="0"/>
                        </a:rPr>
                        <a:t>and routes need to be sent or routes change, Update</a:t>
                      </a:r>
                      <a:r>
                        <a:rPr lang="en-US" sz="1400" baseline="0" dirty="0" smtClean="0">
                          <a:latin typeface="Huawei Sans" panose="020C0503030203020204" pitchFamily="34" charset="0"/>
                        </a:rPr>
                        <a:t> messages are sent.</a:t>
                      </a:r>
                      <a:endParaRPr lang="en-US" sz="1400" dirty="0">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510117">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smtClean="0">
                          <a:solidFill>
                            <a:schemeClr val="tx1"/>
                          </a:solidFill>
                          <a:latin typeface="Huawei Sans" panose="020C0503030203020204" pitchFamily="34" charset="0"/>
                        </a:rPr>
                        <a:t>Notification</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Report error information and terminate the peer relationship.</a:t>
                      </a:r>
                      <a:endParaRPr lang="en-US"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When detecting an error during BGP running, the</a:t>
                      </a:r>
                      <a:r>
                        <a:rPr lang="en-US" sz="1400" baseline="0" dirty="0" smtClean="0">
                          <a:latin typeface="Huawei Sans" panose="020C0503030203020204" pitchFamily="34" charset="0"/>
                        </a:rPr>
                        <a:t> local BGP router sends a Notification message to notify the peer of the error.</a:t>
                      </a:r>
                      <a:endParaRPr lang="en-US" sz="1400" dirty="0">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510117">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err="1" smtClean="0">
                          <a:solidFill>
                            <a:schemeClr val="tx1"/>
                          </a:solidFill>
                          <a:latin typeface="Huawei Sans" panose="020C0503030203020204" pitchFamily="34" charset="0"/>
                        </a:rPr>
                        <a:t>Keepalive</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Indicate that the peer relationship is established and the BGP peer relationship is maintained.</a:t>
                      </a:r>
                      <a:endParaRPr lang="en-US"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After receiving a </a:t>
                      </a:r>
                      <a:r>
                        <a:rPr lang="en-US" sz="1400" dirty="0" err="1" smtClean="0">
                          <a:latin typeface="Huawei Sans" panose="020C0503030203020204" pitchFamily="34" charset="0"/>
                        </a:rPr>
                        <a:t>Keepalive</a:t>
                      </a:r>
                      <a:r>
                        <a:rPr lang="en-US" sz="1400" dirty="0" smtClean="0">
                          <a:latin typeface="Huawei Sans" panose="020C0503030203020204" pitchFamily="34" charset="0"/>
                        </a:rPr>
                        <a:t> message from the peer, the BGP router sets the peer relationship status to Established and periodically sends </a:t>
                      </a:r>
                      <a:r>
                        <a:rPr lang="en-US" sz="1400" dirty="0" err="1" smtClean="0">
                          <a:latin typeface="Huawei Sans" panose="020C0503030203020204" pitchFamily="34" charset="0"/>
                        </a:rPr>
                        <a:t>Keepalive</a:t>
                      </a:r>
                      <a:r>
                        <a:rPr lang="en-US" sz="1400" dirty="0" smtClean="0">
                          <a:latin typeface="Huawei Sans" panose="020C0503030203020204" pitchFamily="34" charset="0"/>
                        </a:rPr>
                        <a:t> messages to maintain the connection.</a:t>
                      </a:r>
                      <a:endParaRPr lang="en-US"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723393">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ts val="2000"/>
                        </a:lnSpc>
                        <a:spcBef>
                          <a:spcPts val="0"/>
                        </a:spcBef>
                        <a:spcAft>
                          <a:spcPts val="0"/>
                        </a:spcAft>
                        <a:buClr>
                          <a:srgbClr val="990000"/>
                        </a:buClr>
                        <a:buSzPct val="85000"/>
                        <a:buFont typeface="Wingdings" pitchFamily="2" charset="2"/>
                        <a:buNone/>
                        <a:tabLst/>
                      </a:pPr>
                      <a:r>
                        <a:rPr lang="en-US" sz="1400" dirty="0" smtClean="0">
                          <a:solidFill>
                            <a:schemeClr val="tx1"/>
                          </a:solidFill>
                          <a:latin typeface="Huawei Sans" panose="020C0503030203020204" pitchFamily="34" charset="0"/>
                        </a:rPr>
                        <a:t>Route-refresh</a:t>
                      </a: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Request the peer to retransmit routes if routing policies are changed.</a:t>
                      </a:r>
                      <a:r>
                        <a:rPr lang="en-US" sz="1400" baseline="0" dirty="0" smtClean="0">
                          <a:solidFill>
                            <a:schemeClr val="tx1"/>
                          </a:solidFill>
                          <a:latin typeface="Huawei Sans" panose="020C0503030203020204" pitchFamily="34" charset="0"/>
                        </a:rPr>
                        <a:t> </a:t>
                      </a:r>
                      <a:r>
                        <a:rPr lang="en-US" sz="1400" dirty="0" smtClean="0">
                          <a:solidFill>
                            <a:schemeClr val="tx1"/>
                          </a:solidFill>
                          <a:latin typeface="Huawei Sans" panose="020C0503030203020204" pitchFamily="34" charset="0"/>
                        </a:rPr>
                        <a:t>Only the BGP devices supporting route-refresh can send and respond to Route-refresh messages.</a:t>
                      </a:r>
                      <a:endParaRPr lang="en-US" sz="1400" dirty="0">
                        <a:solidFill>
                          <a:schemeClr val="tx1"/>
                        </a:solidFill>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r>
                        <a:rPr lang="en-US" sz="1400" dirty="0" smtClean="0">
                          <a:latin typeface="Huawei Sans" panose="020C0503030203020204" pitchFamily="34" charset="0"/>
                        </a:rPr>
                        <a:t>When the routing policy changes, </a:t>
                      </a:r>
                      <a:r>
                        <a:rPr lang="en-US" altLang="zh-CN" sz="1400" dirty="0" smtClean="0">
                          <a:solidFill>
                            <a:schemeClr val="tx1"/>
                          </a:solidFill>
                          <a:latin typeface="Huawei Sans" panose="020C0503030203020204" pitchFamily="34" charset="0"/>
                        </a:rPr>
                        <a:t>Route-refresh messages are sent to trigger </a:t>
                      </a:r>
                      <a:r>
                        <a:rPr lang="en-US" sz="1400" dirty="0" smtClean="0">
                          <a:latin typeface="Huawei Sans" panose="020C0503030203020204" pitchFamily="34" charset="0"/>
                        </a:rPr>
                        <a:t>the peer to re-advertise routes.</a:t>
                      </a:r>
                      <a:endParaRPr lang="en-US" sz="1400" dirty="0">
                        <a:latin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
        <p:nvSpPr>
          <p:cNvPr id="11" name="五边形 10"/>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14676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5848351" y="1242452"/>
            <a:ext cx="5909702" cy="5139297"/>
          </a:xfrm>
        </p:spPr>
        <p:txBody>
          <a:bodyPr/>
          <a:lstStyle/>
          <a:p>
            <a:pPr marL="0" indent="0">
              <a:buNone/>
            </a:pPr>
            <a:r>
              <a:rPr lang="en-US" altLang="zh-CN" sz="1600" dirty="0" smtClean="0"/>
              <a:t>The five types of BGP messages have the same header, as shown in the left part of. The main fields are described as follows:</a:t>
            </a:r>
            <a:endParaRPr lang="en-US" altLang="zh-CN" sz="1600" dirty="0" smtClean="0">
              <a:sym typeface="Huawei Sans" panose="020C0503030203020204" pitchFamily="34" charset="0"/>
            </a:endParaRPr>
          </a:p>
          <a:p>
            <a:pPr lvl="1"/>
            <a:r>
              <a:rPr lang="en-US" altLang="zh-CN" sz="1400" dirty="0" smtClean="0"/>
              <a:t>Marker: is used to check whether synchronization information of BGP peers is complete and for BGP authentication. It has 16 bytes. If authentication is not used, all bits are set to 1 (all FFs in hexadecimal notation).</a:t>
            </a:r>
          </a:p>
          <a:p>
            <a:pPr lvl="1"/>
            <a:r>
              <a:rPr lang="en-US" altLang="zh-CN" sz="1400" dirty="0" smtClean="0"/>
              <a:t>Length: indicates the total length of a BGP message (including the packet header), in bytes. It has 2 bytes.</a:t>
            </a:r>
          </a:p>
          <a:p>
            <a:pPr lvl="1"/>
            <a:r>
              <a:rPr lang="en-US" altLang="zh-CN" sz="1400" dirty="0" smtClean="0"/>
              <a:t>Type: indicates the type of BGP messages. It has 1 byte. The value ranges from 1 to 5, indicating Open, Update, Notification, </a:t>
            </a:r>
            <a:r>
              <a:rPr lang="en-US" altLang="zh-CN" sz="1400" dirty="0" err="1" smtClean="0"/>
              <a:t>Keepalive</a:t>
            </a:r>
            <a:r>
              <a:rPr lang="en-US" altLang="zh-CN" sz="1400" dirty="0" smtClean="0"/>
              <a:t>, and Route-refresh messages.</a:t>
            </a:r>
            <a:endParaRPr lang="en-US" altLang="zh-CN" sz="14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da-DK" altLang="zh-CN" dirty="0" smtClean="0"/>
              <a:t>BGP Message Format: Header Format</a:t>
            </a:r>
            <a:endParaRPr lang="zh-CN" altLang="en-US" dirty="0"/>
          </a:p>
        </p:txBody>
      </p:sp>
      <p:cxnSp>
        <p:nvCxnSpPr>
          <p:cNvPr id="41" name="直接箭头连接符 40"/>
          <p:cNvCxnSpPr/>
          <p:nvPr/>
        </p:nvCxnSpPr>
        <p:spPr>
          <a:xfrm>
            <a:off x="677477" y="3789318"/>
            <a:ext cx="1009980" cy="1"/>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1567673" y="3797210"/>
            <a:ext cx="519290" cy="1"/>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aphicFrame>
        <p:nvGraphicFramePr>
          <p:cNvPr id="46" name="表格 45"/>
          <p:cNvGraphicFramePr>
            <a:graphicFrameLocks noGrp="1"/>
          </p:cNvGraphicFramePr>
          <p:nvPr>
            <p:extLst/>
          </p:nvPr>
        </p:nvGraphicFramePr>
        <p:xfrm>
          <a:off x="677474" y="2510630"/>
          <a:ext cx="5170876" cy="1437569"/>
        </p:xfrm>
        <a:graphic>
          <a:graphicData uri="http://schemas.openxmlformats.org/drawingml/2006/table">
            <a:tbl>
              <a:tblPr firstRow="1" bandRow="1">
                <a:tableStyleId>{5C22544A-7EE6-4342-B048-85BDC9FD1C3A}</a:tableStyleId>
              </a:tblPr>
              <a:tblGrid>
                <a:gridCol w="1046551"/>
                <a:gridCol w="1046758"/>
                <a:gridCol w="492129"/>
                <a:gridCol w="1292719"/>
                <a:gridCol w="1292719"/>
              </a:tblGrid>
              <a:tr h="951029">
                <a:tc gridSpan="5">
                  <a:txBody>
                    <a:bodyPr/>
                    <a:lstStyle/>
                    <a:p>
                      <a:pPr marL="0" algn="ctr" defTabSz="1219170" rtl="0" eaLnBrk="1" fontAlgn="ctr" latinLnBrk="0" hangingPunct="1"/>
                      <a:r>
                        <a:rPr lang="en-US" sz="1400" dirty="0" smtClean="0">
                          <a:solidFill>
                            <a:schemeClr val="tx1"/>
                          </a:solidFill>
                          <a:latin typeface="Huawei Sans" panose="020C0503030203020204" pitchFamily="34" charset="0"/>
                        </a:rPr>
                        <a:t>Marker (16 bytes) </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endParaRPr lang="zh-CN" altLang="en-US"/>
                    </a:p>
                  </a:txBody>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r>
              <a:tr h="486398">
                <a:tc>
                  <a:txBody>
                    <a:bodyPr/>
                    <a:lstStyle/>
                    <a:p>
                      <a:pPr marL="0" algn="ctr" defTabSz="1219170" rtl="0" eaLnBrk="1" fontAlgn="ctr" latinLnBrk="0" hangingPunct="1"/>
                      <a:r>
                        <a:rPr lang="en-US" sz="1200" dirty="0" smtClean="0">
                          <a:solidFill>
                            <a:schemeClr val="tx1"/>
                          </a:solidFill>
                          <a:latin typeface="Huawei Sans" panose="020C0503030203020204" pitchFamily="34" charset="0"/>
                        </a:rPr>
                        <a:t>Length </a:t>
                      </a:r>
                      <a:br>
                        <a:rPr lang="en-US" sz="1200" dirty="0" smtClean="0">
                          <a:solidFill>
                            <a:schemeClr val="tx1"/>
                          </a:solidFill>
                          <a:latin typeface="Huawei Sans" panose="020C0503030203020204" pitchFamily="34" charset="0"/>
                        </a:rPr>
                      </a:br>
                      <a:r>
                        <a:rPr lang="en-US" sz="1200" dirty="0" smtClean="0">
                          <a:solidFill>
                            <a:schemeClr val="tx1"/>
                          </a:solidFill>
                          <a:latin typeface="Huawei Sans" panose="020C0503030203020204" pitchFamily="34" charset="0"/>
                        </a:rPr>
                        <a:t>(2 bytes)</a:t>
                      </a:r>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Type </a:t>
                      </a:r>
                      <a:br>
                        <a:rPr lang="en-US" sz="1200" dirty="0" smtClean="0">
                          <a:solidFill>
                            <a:schemeClr val="tx1"/>
                          </a:solidFill>
                          <a:latin typeface="Huawei Sans" panose="020C0503030203020204" pitchFamily="34" charset="0"/>
                        </a:rPr>
                      </a:br>
                      <a:r>
                        <a:rPr lang="en-US" sz="1200" dirty="0" smtClean="0">
                          <a:solidFill>
                            <a:schemeClr val="tx1"/>
                          </a:solidFill>
                          <a:latin typeface="Huawei Sans" panose="020C0503030203020204" pitchFamily="34" charset="0"/>
                        </a:rPr>
                        <a:t>(1 byte)</a:t>
                      </a:r>
                      <a:endParaRPr lang="en-US" sz="1200" dirty="0">
                        <a:solidFill>
                          <a:schemeClr val="tx1"/>
                        </a:solidFill>
                        <a:latin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600" b="0" kern="1200" dirty="0" smtClean="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6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6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8" name="矩形: 圆角 90">
            <a:extLst>
              <a:ext uri="{FF2B5EF4-FFF2-40B4-BE49-F238E27FC236}">
                <a16:creationId xmlns="" xmlns:a16="http://schemas.microsoft.com/office/drawing/2014/main" id="{B453FC51-4FB9-4368-8B4C-3C2E2F8C106B}"/>
              </a:ext>
            </a:extLst>
          </p:cNvPr>
          <p:cNvSpPr/>
          <p:nvPr/>
        </p:nvSpPr>
        <p:spPr bwMode="gray">
          <a:xfrm>
            <a:off x="3195798" y="3696167"/>
            <a:ext cx="1628777" cy="1022893"/>
          </a:xfrm>
          <a:prstGeom prst="roundRect">
            <a:avLst>
              <a:gd name="adj" fmla="val 8287"/>
            </a:avLst>
          </a:prstGeom>
          <a:solidFill>
            <a:srgbClr val="F3FBFE"/>
          </a:solidFill>
          <a:ln w="12700">
            <a:solidFill>
              <a:srgbClr val="C1E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rPr>
              <a:t>1: Open</a:t>
            </a:r>
          </a:p>
          <a:p>
            <a:pPr fontAlgn="ctr"/>
            <a:r>
              <a:rPr lang="en-US" sz="1200" dirty="0" smtClean="0">
                <a:solidFill>
                  <a:schemeClr val="tx1"/>
                </a:solidFill>
                <a:latin typeface="Huawei Sans" panose="020C0503030203020204" pitchFamily="34" charset="0"/>
              </a:rPr>
              <a:t>2: Update</a:t>
            </a:r>
          </a:p>
          <a:p>
            <a:pPr fontAlgn="ctr"/>
            <a:r>
              <a:rPr lang="en-US" sz="1200" dirty="0" smtClean="0">
                <a:solidFill>
                  <a:schemeClr val="tx1"/>
                </a:solidFill>
                <a:latin typeface="Huawei Sans" panose="020C0503030203020204" pitchFamily="34" charset="0"/>
              </a:rPr>
              <a:t>3: Notification</a:t>
            </a:r>
          </a:p>
          <a:p>
            <a:pPr fontAlgn="ctr"/>
            <a:r>
              <a:rPr lang="en-US" sz="1200" dirty="0" smtClean="0">
                <a:solidFill>
                  <a:schemeClr val="tx1"/>
                </a:solidFill>
                <a:latin typeface="Huawei Sans" panose="020C0503030203020204" pitchFamily="34" charset="0"/>
              </a:rPr>
              <a:t>4: </a:t>
            </a:r>
            <a:r>
              <a:rPr lang="en-US" sz="1200" dirty="0" err="1" smtClean="0">
                <a:solidFill>
                  <a:schemeClr val="tx1"/>
                </a:solidFill>
                <a:latin typeface="Huawei Sans" panose="020C0503030203020204" pitchFamily="34" charset="0"/>
              </a:rPr>
              <a:t>Keepalive</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5: Route-refresh</a:t>
            </a:r>
            <a:endParaRPr lang="en-US" altLang="zh-CN" sz="1200"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9" name="直接连接符 88">
            <a:extLst>
              <a:ext uri="{FF2B5EF4-FFF2-40B4-BE49-F238E27FC236}">
                <a16:creationId xmlns="" xmlns:a16="http://schemas.microsoft.com/office/drawing/2014/main" id="{927AD331-23D3-4BE6-8DF7-31B7006A5D7F}"/>
              </a:ext>
            </a:extLst>
          </p:cNvPr>
          <p:cNvCxnSpPr>
            <a:cxnSpLocks/>
            <a:stCxn id="88" idx="1"/>
          </p:cNvCxnSpPr>
          <p:nvPr/>
        </p:nvCxnSpPr>
        <p:spPr bwMode="gray">
          <a:xfrm flipH="1" flipV="1">
            <a:off x="2608831" y="3696167"/>
            <a:ext cx="586967" cy="511447"/>
          </a:xfrm>
          <a:prstGeom prst="line">
            <a:avLst/>
          </a:prstGeom>
          <a:solidFill>
            <a:srgbClr val="F2F2F2"/>
          </a:solidFill>
          <a:ln w="19050">
            <a:solidFill>
              <a:srgbClr val="C1ECFB"/>
            </a:solidFill>
          </a:ln>
        </p:spPr>
        <p:style>
          <a:lnRef idx="2">
            <a:schemeClr val="accent1">
              <a:shade val="50000"/>
            </a:schemeClr>
          </a:lnRef>
          <a:fillRef idx="1">
            <a:schemeClr val="accent1"/>
          </a:fillRef>
          <a:effectRef idx="0">
            <a:schemeClr val="accent1"/>
          </a:effectRef>
          <a:fontRef idx="minor">
            <a:schemeClr val="lt1"/>
          </a:fontRef>
        </p:style>
      </p:cxnSp>
      <p:sp>
        <p:nvSpPr>
          <p:cNvPr id="20" name="五边形 19"/>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8" name="燕尾形 27"/>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9" name="燕尾形 28"/>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31" name="燕尾形 30"/>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77774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302027" y="1242452"/>
            <a:ext cx="6456025" cy="5139297"/>
          </a:xfrm>
        </p:spPr>
        <p:txBody>
          <a:bodyPr/>
          <a:lstStyle/>
          <a:p>
            <a:pPr marL="0" indent="0">
              <a:buNone/>
            </a:pPr>
            <a:r>
              <a:rPr lang="en-US" altLang="zh-CN" sz="1600" dirty="0" smtClean="0"/>
              <a:t>The Open message is the first message sent after a TCP connection is established. It is used to establish a connection between BGP peers. The figure on the left shows the Open message format. The main fields in the Open message are described as follows:</a:t>
            </a:r>
            <a:endParaRPr lang="en-US" altLang="zh-CN" sz="1600" dirty="0" smtClean="0">
              <a:sym typeface="Huawei Sans" panose="020C0503030203020204" pitchFamily="34" charset="0"/>
            </a:endParaRPr>
          </a:p>
          <a:p>
            <a:pPr lvl="1"/>
            <a:r>
              <a:rPr lang="en-US" altLang="zh-CN" sz="1400" dirty="0" smtClean="0"/>
              <a:t>Version: indicates the BGP version number. For BGPv4, the value is 4.</a:t>
            </a:r>
          </a:p>
          <a:p>
            <a:pPr lvl="1"/>
            <a:r>
              <a:rPr lang="en-US" altLang="zh-CN" sz="1400" dirty="0" smtClean="0"/>
              <a:t>My AS: indicates the local AS number. By comparing AS numbers of the two ends, you can determine whether the peer end and the local end are in the same AS.</a:t>
            </a:r>
          </a:p>
          <a:p>
            <a:pPr lvl="1"/>
            <a:r>
              <a:rPr lang="en-US" altLang="zh-CN" sz="1400" dirty="0" smtClean="0"/>
              <a:t>Hold Time: indicates the holding time. BGP peers need to negotiate the holding time and keep it consistent when establishing a peer relationship. If a router does not receive any </a:t>
            </a:r>
            <a:r>
              <a:rPr lang="en-US" altLang="zh-CN" sz="1400" dirty="0" err="1" smtClean="0"/>
              <a:t>Keepalive</a:t>
            </a:r>
            <a:r>
              <a:rPr lang="en-US" altLang="zh-CN" sz="1400" dirty="0" smtClean="0"/>
              <a:t> or Update message from its peer within the holding time, the BGP connection is considered as disconnected.</a:t>
            </a:r>
          </a:p>
          <a:p>
            <a:pPr lvl="1"/>
            <a:r>
              <a:rPr lang="en-US" altLang="zh-CN" sz="1400" dirty="0" smtClean="0"/>
              <a:t>BGP Identifier: indicates the router ID of a BGP router. The field is in IP address format and identifies a BGP router.</a:t>
            </a:r>
            <a:endParaRPr lang="en-US" altLang="zh-CN" sz="14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en-US" altLang="zh-CN" smtClean="0"/>
              <a:t>BGP Message Format: Open</a:t>
            </a:r>
            <a:endParaRPr lang="zh-CN" altLang="en-US" dirty="0"/>
          </a:p>
        </p:txBody>
      </p:sp>
      <p:graphicFrame>
        <p:nvGraphicFramePr>
          <p:cNvPr id="21" name="表格 20"/>
          <p:cNvGraphicFramePr>
            <a:graphicFrameLocks noGrp="1"/>
          </p:cNvGraphicFramePr>
          <p:nvPr>
            <p:extLst>
              <p:ext uri="{D42A27DB-BD31-4B8C-83A1-F6EECF244321}">
                <p14:modId xmlns:p14="http://schemas.microsoft.com/office/powerpoint/2010/main" val="3772468022"/>
              </p:ext>
            </p:extLst>
          </p:nvPr>
        </p:nvGraphicFramePr>
        <p:xfrm>
          <a:off x="572806" y="2644114"/>
          <a:ext cx="4931396" cy="2256459"/>
        </p:xfrm>
        <a:graphic>
          <a:graphicData uri="http://schemas.openxmlformats.org/drawingml/2006/table">
            <a:tbl>
              <a:tblPr firstRow="1" bandRow="1">
                <a:tableStyleId>{5C22544A-7EE6-4342-B048-85BDC9FD1C3A}</a:tableStyleId>
              </a:tblPr>
              <a:tblGrid>
                <a:gridCol w="1232849"/>
                <a:gridCol w="1232849"/>
                <a:gridCol w="1232849"/>
                <a:gridCol w="1232849"/>
              </a:tblGrid>
              <a:tr h="359859">
                <a:tc>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Version </a:t>
                      </a:r>
                      <a:br>
                        <a:rPr lang="en-US" sz="1200" dirty="0" smtClean="0">
                          <a:solidFill>
                            <a:srgbClr val="151515"/>
                          </a:solidFill>
                          <a:latin typeface="Huawei Sans" panose="020C0503030203020204" pitchFamily="34" charset="0"/>
                        </a:rPr>
                      </a:br>
                      <a:r>
                        <a:rPr lang="en-US" sz="1200" dirty="0" smtClean="0">
                          <a:solidFill>
                            <a:srgbClr val="151515"/>
                          </a:solidFill>
                          <a:latin typeface="Huawei Sans" panose="020C0503030203020204" pitchFamily="34" charset="0"/>
                        </a:rPr>
                        <a:t>(8 bits) </a:t>
                      </a:r>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marL="0" algn="ctr" defTabSz="1219170" rtl="0" eaLnBrk="1" fontAlgn="ctr" latinLnBrk="0" hangingPunct="1"/>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59859">
                <a:tc gridSpan="2">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My AS (16 bits) </a:t>
                      </a:r>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p>
                      <a:pPr marL="0" algn="ctr" defTabSz="1219170" rtl="0" eaLnBrk="1" fontAlgn="ctr" latinLnBrk="0" hangingPunct="1"/>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59859">
                <a:tc gridSpan="2">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Hold Time (16 bits) </a:t>
                      </a:r>
                      <a:endParaRPr lang="en-US" sz="1200" dirty="0">
                        <a:solidFill>
                          <a:srgbClr val="151515"/>
                        </a:solidFill>
                        <a:latin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kern="1200" dirty="0" smtClean="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p>
                      <a:pPr marL="0" algn="ctr" defTabSz="1219170" rtl="0" eaLnBrk="1" fontAlgn="ctr" latinLnBrk="0" hangingPunct="1"/>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59859">
                <a:tc gridSpan="4">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BGP Identifier (32 bits) </a:t>
                      </a:r>
                      <a:endParaRPr lang="en-US" altLang="zh-CN" sz="1200" b="0" kern="1200" dirty="0" smtClean="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endParaRPr lang="zh-CN" altLang="en-US"/>
                    </a:p>
                  </a:txBody>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59859">
                <a:tc gridSpan="2">
                  <a:txBody>
                    <a:bodyPr/>
                    <a:lstStyle/>
                    <a:p>
                      <a:pPr marL="0" algn="ctr" defTabSz="1219170" rtl="0" eaLnBrk="1" fontAlgn="ctr" latinLnBrk="0" hangingPunct="1"/>
                      <a:r>
                        <a:rPr lang="en-US" sz="1200" dirty="0" smtClean="0">
                          <a:solidFill>
                            <a:schemeClr val="tx1"/>
                          </a:solidFill>
                          <a:latin typeface="Huawei Sans" panose="020C0503030203020204" pitchFamily="34" charset="0"/>
                        </a:rPr>
                        <a:t>Opt </a:t>
                      </a:r>
                      <a:r>
                        <a:rPr lang="en-US" sz="1200" dirty="0" err="1" smtClean="0">
                          <a:solidFill>
                            <a:schemeClr val="tx1"/>
                          </a:solidFill>
                          <a:latin typeface="Huawei Sans" panose="020C0503030203020204" pitchFamily="34" charset="0"/>
                        </a:rPr>
                        <a:t>Parm</a:t>
                      </a:r>
                      <a:r>
                        <a:rPr lang="en-US" sz="1200" dirty="0" smtClean="0">
                          <a:solidFill>
                            <a:schemeClr val="tx1"/>
                          </a:solidFill>
                          <a:latin typeface="Huawei Sans" panose="020C0503030203020204" pitchFamily="34" charset="0"/>
                        </a:rPr>
                        <a:t> Len (8 bits) </a:t>
                      </a:r>
                      <a:endParaRPr lang="en-US" sz="1200" dirty="0">
                        <a:solidFill>
                          <a:schemeClr val="tx1"/>
                        </a:solidFill>
                        <a:latin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endParaRPr lang="zh-CN" altLang="en-US"/>
                    </a:p>
                  </a:txBody>
                  <a:tcPr/>
                </a:tc>
                <a:tc>
                  <a:txBody>
                    <a:bodyPr/>
                    <a:lstStyle/>
                    <a:p>
                      <a:pPr marL="0" algn="ctr" defTabSz="1219170" rtl="0" eaLnBrk="1" fontAlgn="ctr" latinLnBrk="0" hangingPunct="1"/>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59859">
                <a:tc gridSpan="4">
                  <a:txBody>
                    <a:bodyPr/>
                    <a:lstStyle/>
                    <a:p>
                      <a:pPr marL="0" algn="ctr" defTabSz="1219170" rtl="0" eaLnBrk="1" fontAlgn="ctr" latinLnBrk="0" hangingPunct="1"/>
                      <a:r>
                        <a:rPr lang="en-US" sz="1200" dirty="0" smtClean="0">
                          <a:solidFill>
                            <a:schemeClr val="tx1"/>
                          </a:solidFill>
                          <a:latin typeface="Huawei Sans" panose="020C0503030203020204" pitchFamily="34" charset="0"/>
                        </a:rPr>
                        <a:t>Optional parameters (variable length)</a:t>
                      </a:r>
                      <a:endParaRPr lang="en-US" sz="1200" dirty="0">
                        <a:solidFill>
                          <a:schemeClr val="tx1"/>
                        </a:solidFill>
                        <a:latin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endParaRPr lang="zh-CN" altLang="en-US"/>
                    </a:p>
                  </a:txBody>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5" name="五边形 14"/>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4" name="燕尾形 23"/>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5" name="燕尾形 24"/>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7" name="燕尾形 26"/>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97928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194439" y="1242452"/>
            <a:ext cx="6563613" cy="5139297"/>
          </a:xfrm>
        </p:spPr>
        <p:txBody>
          <a:bodyPr/>
          <a:lstStyle/>
          <a:p>
            <a:r>
              <a:rPr lang="en-US" altLang="zh-CN" sz="1600" dirty="0" smtClean="0"/>
              <a:t>Update messages are used to transmit routing information between peers. Update messages can be used to advertise and withdraw routes.</a:t>
            </a:r>
            <a:endParaRPr lang="en-US" altLang="zh-CN" sz="1600" dirty="0" smtClean="0">
              <a:sym typeface="Huawei Sans" panose="020C0503030203020204" pitchFamily="34" charset="0"/>
            </a:endParaRPr>
          </a:p>
          <a:p>
            <a:r>
              <a:rPr lang="en-US" altLang="zh-CN" sz="1600" dirty="0" smtClean="0"/>
              <a:t>An Update message can advertise a type of routes with the same path attributes, which are placed in Network Layer Reachability Information (NLRI) fields. In addition, the Update message can carry multiple unreachable routes, which are stored in the Withdrawn Routes field.</a:t>
            </a:r>
            <a:endParaRPr lang="en-US" altLang="zh-CN" sz="1600" dirty="0" smtClean="0">
              <a:sym typeface="Huawei Sans" panose="020C0503030203020204" pitchFamily="34" charset="0"/>
            </a:endParaRPr>
          </a:p>
          <a:p>
            <a:r>
              <a:rPr lang="en-US" altLang="zh-CN" sz="1600" dirty="0" smtClean="0"/>
              <a:t>The figure on the left shows the message format. The main fields in the message are described as follows:</a:t>
            </a:r>
            <a:endParaRPr lang="en-US" altLang="zh-CN" sz="1600" dirty="0" smtClean="0">
              <a:sym typeface="Huawei Sans" panose="020C0503030203020204" pitchFamily="34" charset="0"/>
            </a:endParaRPr>
          </a:p>
          <a:p>
            <a:pPr lvl="1"/>
            <a:r>
              <a:rPr lang="en-US" altLang="zh-CN" sz="1400" dirty="0" smtClean="0"/>
              <a:t>Withdrawn routes: indicates the list of unreachable routes.</a:t>
            </a:r>
          </a:p>
          <a:p>
            <a:pPr lvl="1"/>
            <a:r>
              <a:rPr lang="en-US" altLang="zh-CN" sz="1400" dirty="0" smtClean="0"/>
              <a:t>Path attributes: indicates the list of all path attributes related to NLRI. Each path attribute consists of a Type-Length-Value (TLV).</a:t>
            </a:r>
            <a:endParaRPr lang="en-US" altLang="zh-CN" sz="1400" dirty="0" smtClean="0">
              <a:sym typeface="Huawei Sans" panose="020C0503030203020204" pitchFamily="34" charset="0"/>
            </a:endParaRPr>
          </a:p>
          <a:p>
            <a:pPr lvl="1"/>
            <a:r>
              <a:rPr lang="en-US" altLang="zh-CN" sz="1400" dirty="0" smtClean="0"/>
              <a:t>NLRI: indicates the prefix and prefix length of a reachable route.</a:t>
            </a:r>
            <a:endParaRPr lang="en-US" altLang="zh-CN" sz="14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en-US" altLang="zh-CN" smtClean="0"/>
              <a:t>BGP Message Format: Update</a:t>
            </a:r>
            <a:endParaRPr lang="zh-CN" altLang="en-US" dirty="0"/>
          </a:p>
        </p:txBody>
      </p:sp>
      <p:sp>
        <p:nvSpPr>
          <p:cNvPr id="20" name="TextBox 120">
            <a:extLst>
              <a:ext uri="{FF2B5EF4-FFF2-40B4-BE49-F238E27FC236}">
                <a16:creationId xmlns="" xmlns:a16="http://schemas.microsoft.com/office/drawing/2014/main" id="{020D7A1D-EFAD-4C8C-B9DE-D0FAD269B77A}"/>
              </a:ext>
            </a:extLst>
          </p:cNvPr>
          <p:cNvSpPr txBox="1"/>
          <p:nvPr/>
        </p:nvSpPr>
        <p:spPr>
          <a:xfrm>
            <a:off x="1983982" y="3692930"/>
            <a:ext cx="1675385" cy="230742"/>
          </a:xfrm>
          <a:prstGeom prst="rect">
            <a:avLst/>
          </a:prstGeom>
          <a:noFill/>
          <a:ln>
            <a:noFill/>
          </a:ln>
        </p:spPr>
        <p:txBody>
          <a:bodyPr wrap="square" rtlCol="0">
            <a:spAutoFit/>
          </a:bodyPr>
          <a:lstStyle/>
          <a:p>
            <a:pPr fontAlgn="ctr"/>
            <a:r>
              <a:rPr lang="en-US" sz="900" dirty="0" smtClean="0">
                <a:latin typeface="Huawei Sans" panose="020C0503030203020204" pitchFamily="34" charset="0"/>
              </a:rPr>
              <a:t>1 byte</a:t>
            </a: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1" name="表格 20"/>
          <p:cNvGraphicFramePr>
            <a:graphicFrameLocks noGrp="1"/>
          </p:cNvGraphicFramePr>
          <p:nvPr>
            <p:extLst>
              <p:ext uri="{D42A27DB-BD31-4B8C-83A1-F6EECF244321}">
                <p14:modId xmlns:p14="http://schemas.microsoft.com/office/powerpoint/2010/main" val="3394499745"/>
              </p:ext>
            </p:extLst>
          </p:nvPr>
        </p:nvGraphicFramePr>
        <p:xfrm>
          <a:off x="1022541" y="2374461"/>
          <a:ext cx="4039378" cy="2074480"/>
        </p:xfrm>
        <a:graphic>
          <a:graphicData uri="http://schemas.openxmlformats.org/drawingml/2006/table">
            <a:tbl>
              <a:tblPr firstRow="1" bandRow="1">
                <a:tableStyleId>{5C22544A-7EE6-4342-B048-85BDC9FD1C3A}</a:tableStyleId>
              </a:tblPr>
              <a:tblGrid>
                <a:gridCol w="4039378"/>
              </a:tblGrid>
              <a:tr h="414896">
                <a:tc>
                  <a:txBody>
                    <a:bodyPr/>
                    <a:lstStyle/>
                    <a:p>
                      <a:pPr marL="0" algn="ctr" defTabSz="1219170" rtl="0" eaLnBrk="1" fontAlgn="ctr" latinLnBrk="0" hangingPunct="1"/>
                      <a:r>
                        <a:rPr lang="en-US" sz="1400" dirty="0" smtClean="0">
                          <a:solidFill>
                            <a:srgbClr val="151515"/>
                          </a:solidFill>
                          <a:latin typeface="Huawei Sans" panose="020C0503030203020204" pitchFamily="34" charset="0"/>
                        </a:rPr>
                        <a:t>Unfeasible Routes length (2 bytes) </a:t>
                      </a:r>
                      <a:endParaRPr lang="en-US" altLang="zh-CN" sz="1400" b="0" i="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414896">
                <a:tc>
                  <a:txBody>
                    <a:bodyPr/>
                    <a:lstStyle/>
                    <a:p>
                      <a:pPr marL="0" algn="ctr" defTabSz="1219170" rtl="0" eaLnBrk="1" fontAlgn="ctr" latinLnBrk="0" hangingPunct="1"/>
                      <a:r>
                        <a:rPr lang="en-US" sz="1400" dirty="0" smtClean="0">
                          <a:solidFill>
                            <a:srgbClr val="151515"/>
                          </a:solidFill>
                          <a:latin typeface="Huawei Sans" panose="020C0503030203020204" pitchFamily="34" charset="0"/>
                        </a:rPr>
                        <a:t>Withdrawn Routes (N bytes) </a:t>
                      </a:r>
                      <a:endParaRPr lang="en-US" altLang="zh-CN" sz="1400" b="0" i="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414896">
                <a:tc>
                  <a:txBody>
                    <a:bodyPr/>
                    <a:lstStyle/>
                    <a:p>
                      <a:pPr marL="0" algn="ctr" defTabSz="1219170" rtl="0" eaLnBrk="1" fontAlgn="ctr" latinLnBrk="0" hangingPunct="1"/>
                      <a:r>
                        <a:rPr lang="en-US" sz="1400" dirty="0" smtClean="0">
                          <a:solidFill>
                            <a:srgbClr val="151515"/>
                          </a:solidFill>
                          <a:latin typeface="Huawei Sans" panose="020C0503030203020204" pitchFamily="34" charset="0"/>
                        </a:rPr>
                        <a:t>Total path attribute length (2 bytes) </a:t>
                      </a:r>
                      <a:endParaRPr lang="en-US" sz="1400" dirty="0">
                        <a:solidFill>
                          <a:srgbClr val="151515"/>
                        </a:solidFill>
                        <a:latin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414896">
                <a:tc>
                  <a:txBody>
                    <a:bodyPr/>
                    <a:lstStyle/>
                    <a:p>
                      <a:pPr marL="0" algn="ctr" defTabSz="1219170" rtl="0" eaLnBrk="1" fontAlgn="ctr" latinLnBrk="0" hangingPunct="1"/>
                      <a:r>
                        <a:rPr lang="en-US" sz="1400" dirty="0" smtClean="0">
                          <a:solidFill>
                            <a:srgbClr val="151515"/>
                          </a:solidFill>
                          <a:latin typeface="Huawei Sans" panose="020C0503030203020204" pitchFamily="34" charset="0"/>
                        </a:rPr>
                        <a:t>Path Attributes (N bytes) </a:t>
                      </a:r>
                      <a:endParaRPr lang="en-US" altLang="zh-CN" sz="1400" b="0" i="0" kern="1200" dirty="0" smtClean="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414896">
                <a:tc>
                  <a:txBody>
                    <a:bodyPr/>
                    <a:lstStyle/>
                    <a:p>
                      <a:pPr marL="0" algn="ctr" defTabSz="1219170" rtl="0" eaLnBrk="1" fontAlgn="ctr" latinLnBrk="0" hangingPunct="1"/>
                      <a:r>
                        <a:rPr lang="en-US" sz="1400" dirty="0" smtClean="0">
                          <a:solidFill>
                            <a:schemeClr val="tx1"/>
                          </a:solidFill>
                          <a:latin typeface="Huawei Sans" panose="020C0503030203020204" pitchFamily="34" charset="0"/>
                        </a:rPr>
                        <a:t>NLRI (N bytes) </a:t>
                      </a:r>
                      <a:endParaRPr lang="en-US" sz="1400" dirty="0">
                        <a:solidFill>
                          <a:schemeClr val="tx1"/>
                        </a:solidFill>
                        <a:latin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bl>
          </a:graphicData>
        </a:graphic>
      </p:graphicFrame>
      <p:sp>
        <p:nvSpPr>
          <p:cNvPr id="16" name="五边形 1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7" name="燕尾形 26"/>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9" name="燕尾形 28"/>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760712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341967" y="1895061"/>
            <a:ext cx="6416085" cy="4027392"/>
          </a:xfrm>
        </p:spPr>
        <p:txBody>
          <a:bodyPr/>
          <a:lstStyle/>
          <a:p>
            <a:pPr marL="0" indent="0">
              <a:buNone/>
            </a:pPr>
            <a:r>
              <a:rPr lang="en-US" altLang="zh-CN" sz="1800" dirty="0" smtClean="0"/>
              <a:t>When BGP detects an error (may occur during or after the establishment of a peer relationship), BGP sends a Notification message to the peer to notify the peer of the error cause. Then the BGP connection is interrupted immediately.</a:t>
            </a:r>
            <a:endParaRPr lang="en-US" altLang="zh-CN" sz="1800" dirty="0" smtClean="0">
              <a:sym typeface="Huawei Sans" panose="020C0503030203020204" pitchFamily="34" charset="0"/>
            </a:endParaRPr>
          </a:p>
          <a:p>
            <a:pPr lvl="1"/>
            <a:r>
              <a:rPr lang="en-US" altLang="zh-CN" sz="1600" dirty="0" smtClean="0"/>
              <a:t>Error Code and Error </a:t>
            </a:r>
            <a:r>
              <a:rPr lang="en-US" altLang="zh-CN" sz="1600" dirty="0" err="1" smtClean="0"/>
              <a:t>Subcode</a:t>
            </a:r>
            <a:r>
              <a:rPr lang="en-US" altLang="zh-CN" sz="1600" dirty="0" smtClean="0"/>
              <a:t>: are used to notify the peer of the specific error type.</a:t>
            </a:r>
            <a:endParaRPr lang="en-US" altLang="zh-CN" sz="1600" dirty="0" smtClean="0">
              <a:sym typeface="Huawei Sans" panose="020C0503030203020204" pitchFamily="34" charset="0"/>
            </a:endParaRPr>
          </a:p>
          <a:p>
            <a:pPr lvl="1"/>
            <a:r>
              <a:rPr lang="en-US" altLang="zh-CN" sz="1600" dirty="0" smtClean="0"/>
              <a:t>Data: is used to describe the detailed error content. The length is variable.</a:t>
            </a:r>
            <a:endParaRPr lang="en-US" altLang="zh-CN" sz="1600" dirty="0" smtClean="0">
              <a:sym typeface="Huawei Sans" panose="020C0503030203020204" pitchFamily="34" charset="0"/>
            </a:endParaRPr>
          </a:p>
          <a:p>
            <a:endParaRPr lang="zh-CN" altLang="en-US" sz="1800" dirty="0"/>
          </a:p>
        </p:txBody>
      </p:sp>
      <p:sp>
        <p:nvSpPr>
          <p:cNvPr id="2" name="标题 1"/>
          <p:cNvSpPr>
            <a:spLocks noGrp="1"/>
          </p:cNvSpPr>
          <p:nvPr>
            <p:ph type="title"/>
          </p:nvPr>
        </p:nvSpPr>
        <p:spPr/>
        <p:txBody>
          <a:bodyPr/>
          <a:lstStyle/>
          <a:p>
            <a:r>
              <a:rPr lang="en-US" altLang="zh-CN" smtClean="0"/>
              <a:t>BGP Message Format: Notification</a:t>
            </a:r>
            <a:endParaRPr lang="zh-CN" altLang="en-US" dirty="0"/>
          </a:p>
        </p:txBody>
      </p:sp>
      <p:graphicFrame>
        <p:nvGraphicFramePr>
          <p:cNvPr id="27" name="表格 26"/>
          <p:cNvGraphicFramePr>
            <a:graphicFrameLocks noGrp="1"/>
          </p:cNvGraphicFramePr>
          <p:nvPr>
            <p:extLst/>
          </p:nvPr>
        </p:nvGraphicFramePr>
        <p:xfrm>
          <a:off x="1023654" y="3134578"/>
          <a:ext cx="4318313" cy="1107647"/>
        </p:xfrm>
        <a:graphic>
          <a:graphicData uri="http://schemas.openxmlformats.org/drawingml/2006/table">
            <a:tbl>
              <a:tblPr firstRow="1" bandRow="1">
                <a:tableStyleId>{5C22544A-7EE6-4342-B048-85BDC9FD1C3A}</a:tableStyleId>
              </a:tblPr>
              <a:tblGrid>
                <a:gridCol w="1079578"/>
                <a:gridCol w="1287668"/>
                <a:gridCol w="1951067"/>
              </a:tblGrid>
              <a:tr h="639830">
                <a:tc>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Error Code (8 bits) </a:t>
                      </a:r>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200" dirty="0" smtClean="0">
                          <a:solidFill>
                            <a:srgbClr val="151515"/>
                          </a:solidFill>
                          <a:latin typeface="Huawei Sans" panose="020C0503030203020204" pitchFamily="34" charset="0"/>
                        </a:rPr>
                        <a:t>Error </a:t>
                      </a:r>
                      <a:r>
                        <a:rPr lang="en-US" sz="1200" dirty="0" err="1" smtClean="0">
                          <a:solidFill>
                            <a:srgbClr val="151515"/>
                          </a:solidFill>
                          <a:latin typeface="Huawei Sans" panose="020C0503030203020204" pitchFamily="34" charset="0"/>
                        </a:rPr>
                        <a:t>Subcode</a:t>
                      </a:r>
                      <a:r>
                        <a:rPr lang="en-US" sz="1200" dirty="0" smtClean="0">
                          <a:solidFill>
                            <a:srgbClr val="151515"/>
                          </a:solidFill>
                          <a:latin typeface="Huawei Sans" panose="020C0503030203020204" pitchFamily="34" charset="0"/>
                        </a:rPr>
                        <a:t/>
                      </a:r>
                      <a:br>
                        <a:rPr lang="en-US" sz="1200" dirty="0" smtClean="0">
                          <a:solidFill>
                            <a:srgbClr val="151515"/>
                          </a:solidFill>
                          <a:latin typeface="Huawei Sans" panose="020C0503030203020204" pitchFamily="34" charset="0"/>
                        </a:rPr>
                      </a:br>
                      <a:r>
                        <a:rPr lang="en-US" sz="1200" dirty="0" smtClean="0">
                          <a:solidFill>
                            <a:srgbClr val="151515"/>
                          </a:solidFill>
                          <a:latin typeface="Huawei Sans" panose="020C0503030203020204" pitchFamily="34" charset="0"/>
                        </a:rPr>
                        <a:t> (8 bits) </a:t>
                      </a:r>
                      <a:endParaRPr lang="en-US" altLang="zh-CN" sz="1200" b="0" kern="1200" dirty="0" smtClean="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marL="0" algn="ctr" defTabSz="1219170" rtl="0" eaLnBrk="1" fontAlgn="ctr" latinLnBrk="0" hangingPunct="1"/>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467817">
                <a:tc gridSpan="3">
                  <a:txBody>
                    <a:bodyPr/>
                    <a:lstStyle/>
                    <a:p>
                      <a:pPr marL="0" algn="ctr" defTabSz="1219170" rtl="0" eaLnBrk="1" fontAlgn="ctr" latinLnBrk="0" hangingPunct="1"/>
                      <a:r>
                        <a:rPr lang="en-US" sz="1400" dirty="0" smtClean="0">
                          <a:solidFill>
                            <a:srgbClr val="151515"/>
                          </a:solidFill>
                          <a:latin typeface="Huawei Sans" panose="020C0503030203020204" pitchFamily="34" charset="0"/>
                        </a:rPr>
                        <a:t>Data (variable length)</a:t>
                      </a:r>
                      <a:endParaRPr lang="en-US" altLang="zh-CN" sz="14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pPr marL="0" algn="ctr" defTabSz="1219170" rtl="0" eaLnBrk="1" latinLnBrk="0" hangingPunct="1"/>
                      <a:endParaRPr lang="zh-CN" altLang="en-US" sz="1200" b="1" kern="1200" dirty="0">
                        <a:solidFill>
                          <a:srgbClr val="151515"/>
                        </a:solidFill>
                        <a:latin typeface="Arial"/>
                        <a:ea typeface="+mn-ea"/>
                        <a:cs typeface="Arial"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r>
            </a:tbl>
          </a:graphicData>
        </a:graphic>
      </p:graphicFrame>
      <p:sp>
        <p:nvSpPr>
          <p:cNvPr id="15" name="五边形 14"/>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3" name="燕尾形 22"/>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4" name="燕尾形 23"/>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6" name="燕尾形 25"/>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355847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432617" y="2120347"/>
            <a:ext cx="6325435" cy="3802105"/>
          </a:xfrm>
        </p:spPr>
        <p:txBody>
          <a:bodyPr/>
          <a:lstStyle/>
          <a:p>
            <a:r>
              <a:rPr lang="en-US" altLang="zh-CN" sz="1800" dirty="0" smtClean="0"/>
              <a:t>After receiving a </a:t>
            </a:r>
            <a:r>
              <a:rPr lang="en-US" altLang="zh-CN" sz="1800" dirty="0" err="1" smtClean="0"/>
              <a:t>Keepalive</a:t>
            </a:r>
            <a:r>
              <a:rPr lang="en-US" altLang="zh-CN" sz="1800" dirty="0" smtClean="0"/>
              <a:t> message from the peer, the BGP router sets the peer relationship status to Established and periodically sends </a:t>
            </a:r>
            <a:r>
              <a:rPr lang="en-US" altLang="zh-CN" sz="1800" dirty="0" err="1" smtClean="0"/>
              <a:t>Keepalive</a:t>
            </a:r>
            <a:r>
              <a:rPr lang="en-US" altLang="zh-CN" sz="1800" dirty="0" smtClean="0"/>
              <a:t> messages to maintain the connection.</a:t>
            </a:r>
            <a:endParaRPr lang="en-US" altLang="zh-CN" sz="1800" dirty="0" smtClean="0">
              <a:sym typeface="Huawei Sans" panose="020C0503030203020204" pitchFamily="34" charset="0"/>
            </a:endParaRPr>
          </a:p>
          <a:p>
            <a:r>
              <a:rPr lang="en-US" altLang="zh-CN" sz="1800" dirty="0" smtClean="0"/>
              <a:t>The </a:t>
            </a:r>
            <a:r>
              <a:rPr lang="en-US" altLang="zh-CN" sz="1800" dirty="0" err="1" smtClean="0"/>
              <a:t>Keepalive</a:t>
            </a:r>
            <a:r>
              <a:rPr lang="en-US" altLang="zh-CN" sz="1800" dirty="0" smtClean="0"/>
              <a:t> message only contains the packet header without any other fields.</a:t>
            </a:r>
            <a:endParaRPr lang="en-US" altLang="zh-CN" sz="1800" dirty="0" smtClean="0">
              <a:sym typeface="Huawei Sans" panose="020C0503030203020204" pitchFamily="34" charset="0"/>
            </a:endParaRPr>
          </a:p>
          <a:p>
            <a:endParaRPr lang="zh-CN" altLang="en-US" sz="1800" dirty="0"/>
          </a:p>
        </p:txBody>
      </p:sp>
      <p:sp>
        <p:nvSpPr>
          <p:cNvPr id="2" name="标题 1"/>
          <p:cNvSpPr>
            <a:spLocks noGrp="1"/>
          </p:cNvSpPr>
          <p:nvPr>
            <p:ph type="title"/>
          </p:nvPr>
        </p:nvSpPr>
        <p:spPr/>
        <p:txBody>
          <a:bodyPr/>
          <a:lstStyle/>
          <a:p>
            <a:r>
              <a:rPr lang="en-US" altLang="zh-CN" smtClean="0"/>
              <a:t>BGP Message Format: Keepalive</a:t>
            </a:r>
            <a:endParaRPr lang="zh-CN" altLang="en-US" dirty="0"/>
          </a:p>
        </p:txBody>
      </p:sp>
      <p:cxnSp>
        <p:nvCxnSpPr>
          <p:cNvPr id="23" name="直接箭头连接符 22"/>
          <p:cNvCxnSpPr/>
          <p:nvPr/>
        </p:nvCxnSpPr>
        <p:spPr>
          <a:xfrm>
            <a:off x="677477" y="4281642"/>
            <a:ext cx="1009980" cy="1"/>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1567673" y="4289534"/>
            <a:ext cx="519290" cy="1"/>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aphicFrame>
        <p:nvGraphicFramePr>
          <p:cNvPr id="25" name="表格 24"/>
          <p:cNvGraphicFramePr>
            <a:graphicFrameLocks noGrp="1"/>
          </p:cNvGraphicFramePr>
          <p:nvPr>
            <p:extLst/>
          </p:nvPr>
        </p:nvGraphicFramePr>
        <p:xfrm>
          <a:off x="677474" y="3002954"/>
          <a:ext cx="4755143" cy="1437569"/>
        </p:xfrm>
        <a:graphic>
          <a:graphicData uri="http://schemas.openxmlformats.org/drawingml/2006/table">
            <a:tbl>
              <a:tblPr firstRow="1" bandRow="1">
                <a:tableStyleId>{5C22544A-7EE6-4342-B048-85BDC9FD1C3A}</a:tableStyleId>
              </a:tblPr>
              <a:tblGrid>
                <a:gridCol w="979876"/>
                <a:gridCol w="945133"/>
                <a:gridCol w="452562"/>
                <a:gridCol w="1188786"/>
                <a:gridCol w="1188786"/>
              </a:tblGrid>
              <a:tr h="951029">
                <a:tc gridSpan="5">
                  <a:txBody>
                    <a:bodyPr/>
                    <a:lstStyle/>
                    <a:p>
                      <a:pPr marL="0" algn="ctr" defTabSz="1219170" rtl="0" eaLnBrk="1" fontAlgn="ctr" latinLnBrk="0" hangingPunct="1"/>
                      <a:r>
                        <a:rPr lang="en-US" sz="1400" dirty="0" smtClean="0">
                          <a:solidFill>
                            <a:schemeClr val="tx1"/>
                          </a:solidFill>
                          <a:latin typeface="Huawei Sans" panose="020C0503030203020204" pitchFamily="34" charset="0"/>
                        </a:rPr>
                        <a:t>Marker (16 bytes) </a:t>
                      </a:r>
                      <a:endParaRPr lang="en-US" altLang="zh-CN" sz="14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endParaRPr lang="zh-CN" altLang="en-US"/>
                    </a:p>
                  </a:txBody>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pPr marL="0" algn="ctr" defTabSz="1219170" rtl="0" eaLnBrk="1" latinLnBrk="0" hangingPunct="1"/>
                      <a:endParaRPr lang="zh-CN" altLang="en-US" sz="1200" b="0" kern="1200" dirty="0">
                        <a:solidFill>
                          <a:schemeClr val="tx1"/>
                        </a:solidFill>
                        <a:latin typeface="Arial" pitchFamily="34" charset="0"/>
                        <a:ea typeface="+mn-ea"/>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r>
              <a:tr h="486398">
                <a:tc>
                  <a:txBody>
                    <a:bodyPr/>
                    <a:lstStyle/>
                    <a:p>
                      <a:pPr marL="0" algn="ctr" defTabSz="1219170" rtl="0" eaLnBrk="1" fontAlgn="ctr" latinLnBrk="0" hangingPunct="1"/>
                      <a:r>
                        <a:rPr lang="en-US" sz="1200" dirty="0" smtClean="0">
                          <a:solidFill>
                            <a:schemeClr val="tx1"/>
                          </a:solidFill>
                          <a:latin typeface="Huawei Sans" panose="020C0503030203020204" pitchFamily="34" charset="0"/>
                        </a:rPr>
                        <a:t>Length </a:t>
                      </a:r>
                      <a:br>
                        <a:rPr lang="en-US" sz="1200" dirty="0" smtClean="0">
                          <a:solidFill>
                            <a:schemeClr val="tx1"/>
                          </a:solidFill>
                          <a:latin typeface="Huawei Sans" panose="020C0503030203020204" pitchFamily="34" charset="0"/>
                        </a:rPr>
                      </a:br>
                      <a:r>
                        <a:rPr lang="en-US" sz="1200" dirty="0" smtClean="0">
                          <a:solidFill>
                            <a:schemeClr val="tx1"/>
                          </a:solidFill>
                          <a:latin typeface="Huawei Sans" panose="020C0503030203020204" pitchFamily="34" charset="0"/>
                        </a:rPr>
                        <a:t>(2 bytes) </a:t>
                      </a:r>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100" dirty="0" smtClean="0">
                          <a:solidFill>
                            <a:schemeClr val="tx1"/>
                          </a:solidFill>
                          <a:latin typeface="Huawei Sans" panose="020C0503030203020204" pitchFamily="34" charset="0"/>
                        </a:rPr>
                        <a:t>Type </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sz="1100" dirty="0" smtClean="0">
                          <a:solidFill>
                            <a:schemeClr val="tx1"/>
                          </a:solidFill>
                          <a:latin typeface="Huawei Sans" panose="020C0503030203020204" pitchFamily="34" charset="0"/>
                        </a:rPr>
                        <a:t>(1 byte) </a:t>
                      </a:r>
                      <a:endParaRPr lang="en-US" sz="1100" dirty="0">
                        <a:solidFill>
                          <a:schemeClr val="tx1"/>
                        </a:solidFill>
                        <a:latin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600" b="0" kern="1200" dirty="0" smtClean="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solidFill>
                        <a:srgbClr val="BAE6F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6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fontAlgn="ctr" latinLnBrk="0" hangingPunct="1"/>
                      <a:endParaRPr lang="en-US" altLang="zh-CN" sz="16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120781" marR="120781" marT="60390" marB="603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7" name="五边形 16"/>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8" name="燕尾形 27"/>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9" name="燕尾形 28"/>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31" name="燕尾形 30"/>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01808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5237062" y="1404730"/>
            <a:ext cx="6520990" cy="4977019"/>
          </a:xfrm>
        </p:spPr>
        <p:txBody>
          <a:bodyPr/>
          <a:lstStyle/>
          <a:p>
            <a:r>
              <a:rPr lang="en-US" altLang="zh-CN" sz="1800" dirty="0" smtClean="0"/>
              <a:t>Route-refresh messages are used to request the peer to resend routing information of a specified address family. In most cases, after the local end modifies a routing policy, the peer sends Update messages again. Then the local end recalculates BGP routes according to the new routing policy.</a:t>
            </a:r>
            <a:endParaRPr lang="en-US" altLang="zh-CN" sz="1800" dirty="0" smtClean="0">
              <a:sym typeface="Huawei Sans" panose="020C0503030203020204" pitchFamily="34" charset="0"/>
            </a:endParaRPr>
          </a:p>
          <a:p>
            <a:r>
              <a:rPr lang="en-US" altLang="zh-CN" sz="1800" dirty="0" smtClean="0"/>
              <a:t>The main fields are described as follows:</a:t>
            </a:r>
            <a:endParaRPr lang="en-US" altLang="zh-CN" sz="1800" dirty="0" smtClean="0">
              <a:sym typeface="Huawei Sans" panose="020C0503030203020204" pitchFamily="34" charset="0"/>
            </a:endParaRPr>
          </a:p>
          <a:p>
            <a:pPr lvl="1"/>
            <a:r>
              <a:rPr lang="en-US" altLang="zh-CN" sz="1600" dirty="0" smtClean="0"/>
              <a:t>Address Family Identifier (AFI): identifies an address family, for example, IPv4.</a:t>
            </a:r>
          </a:p>
          <a:p>
            <a:pPr lvl="1"/>
            <a:r>
              <a:rPr lang="en-US" altLang="zh-CN" sz="1600" dirty="0" smtClean="0"/>
              <a:t>Res.: is reserved. The 8 bits must be set to 0.</a:t>
            </a:r>
          </a:p>
          <a:p>
            <a:pPr lvl="1"/>
            <a:r>
              <a:rPr lang="en-US" altLang="zh-CN" sz="1600" dirty="0" smtClean="0"/>
              <a:t>Subsequent Address Family Identifier (SAFI): indicates the sub-address family identifier.</a:t>
            </a:r>
            <a:endParaRPr lang="en-US" altLang="zh-CN" sz="1600" dirty="0" smtClean="0">
              <a:sym typeface="Huawei Sans" panose="020C0503030203020204" pitchFamily="34" charset="0"/>
            </a:endParaRPr>
          </a:p>
          <a:p>
            <a:endParaRPr lang="zh-CN" altLang="en-US" sz="1800" dirty="0"/>
          </a:p>
        </p:txBody>
      </p:sp>
      <p:sp>
        <p:nvSpPr>
          <p:cNvPr id="2" name="标题 1"/>
          <p:cNvSpPr>
            <a:spLocks noGrp="1"/>
          </p:cNvSpPr>
          <p:nvPr>
            <p:ph type="title"/>
          </p:nvPr>
        </p:nvSpPr>
        <p:spPr/>
        <p:txBody>
          <a:bodyPr/>
          <a:lstStyle/>
          <a:p>
            <a:r>
              <a:rPr lang="en-US" altLang="zh-CN" smtClean="0"/>
              <a:t>BGP Message Format: Route-refresh</a:t>
            </a:r>
            <a:endParaRPr lang="zh-CN" altLang="en-US" dirty="0"/>
          </a:p>
        </p:txBody>
      </p:sp>
      <p:graphicFrame>
        <p:nvGraphicFramePr>
          <p:cNvPr id="24" name="表格 23"/>
          <p:cNvGraphicFramePr>
            <a:graphicFrameLocks noGrp="1"/>
          </p:cNvGraphicFramePr>
          <p:nvPr>
            <p:extLst/>
          </p:nvPr>
        </p:nvGraphicFramePr>
        <p:xfrm>
          <a:off x="918749" y="3356367"/>
          <a:ext cx="4318313" cy="457164"/>
        </p:xfrm>
        <a:graphic>
          <a:graphicData uri="http://schemas.openxmlformats.org/drawingml/2006/table">
            <a:tbl>
              <a:tblPr firstRow="1" bandRow="1">
                <a:tableStyleId>{5C22544A-7EE6-4342-B048-85BDC9FD1C3A}</a:tableStyleId>
              </a:tblPr>
              <a:tblGrid>
                <a:gridCol w="2159157"/>
                <a:gridCol w="1079578"/>
                <a:gridCol w="1079578"/>
              </a:tblGrid>
              <a:tr h="359859">
                <a:tc>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AFI (16 bits) </a:t>
                      </a:r>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marL="0" algn="ctr" defTabSz="1219170" rtl="0" eaLnBrk="1" fontAlgn="ctr" latinLnBrk="0" hangingPunct="1"/>
                      <a:r>
                        <a:rPr lang="en-US" sz="1200" dirty="0" smtClean="0">
                          <a:solidFill>
                            <a:srgbClr val="151515"/>
                          </a:solidFill>
                          <a:latin typeface="Huawei Sans" panose="020C0503030203020204" pitchFamily="34" charset="0"/>
                        </a:rPr>
                        <a:t>Res (8 bits) </a:t>
                      </a:r>
                      <a:endParaRPr lang="en-US" altLang="zh-CN" sz="1200" b="0" kern="1200" dirty="0">
                        <a:solidFill>
                          <a:srgbClr val="151515"/>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marL="0" algn="ctr" defTabSz="1219170" rtl="0" eaLnBrk="1" fontAlgn="ctr" latinLnBrk="0" hangingPunct="1"/>
                      <a:r>
                        <a:rPr lang="en-US" sz="1200" dirty="0" smtClean="0">
                          <a:solidFill>
                            <a:schemeClr val="tx1"/>
                          </a:solidFill>
                          <a:latin typeface="Huawei Sans" panose="020C0503030203020204" pitchFamily="34" charset="0"/>
                        </a:rPr>
                        <a:t>SAFI (8 bits) </a:t>
                      </a:r>
                      <a:endParaRPr lang="en-US" altLang="zh-CN" sz="1200" b="0" kern="120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bl>
          </a:graphicData>
        </a:graphic>
      </p:graphicFrame>
      <p:sp>
        <p:nvSpPr>
          <p:cNvPr id="17" name="五边形 16"/>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19" name="燕尾形 18"/>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181811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State Machine (1</a:t>
            </a:r>
            <a:r>
              <a:rPr lang="en-US" altLang="zh-CN" dirty="0" smtClean="0"/>
              <a:t>)</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3207991466"/>
              </p:ext>
            </p:extLst>
          </p:nvPr>
        </p:nvGraphicFramePr>
        <p:xfrm>
          <a:off x="442913" y="1468829"/>
          <a:ext cx="11306175" cy="4362106"/>
        </p:xfrm>
        <a:graphic>
          <a:graphicData uri="http://schemas.openxmlformats.org/drawingml/2006/table">
            <a:tbl>
              <a:tblPr/>
              <a:tblGrid>
                <a:gridCol w="1500187"/>
                <a:gridCol w="9805988"/>
              </a:tblGrid>
              <a:tr h="452897">
                <a:tc>
                  <a:txBody>
                    <a:bodyPr/>
                    <a:lstStyle/>
                    <a:p>
                      <a:pPr algn="ctr" fontAlgn="ctr"/>
                      <a:r>
                        <a:rPr lang="en-US" sz="1600" b="1" dirty="0" smtClean="0">
                          <a:solidFill>
                            <a:schemeClr val="bg1"/>
                          </a:solidFill>
                          <a:latin typeface="Huawei Sans" panose="020C0503030203020204" pitchFamily="34" charset="0"/>
                        </a:rPr>
                        <a:t>Peer Status</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600" b="1" dirty="0" smtClean="0">
                          <a:solidFill>
                            <a:schemeClr val="bg1"/>
                          </a:solidFill>
                          <a:latin typeface="Huawei Sans" panose="020C0503030203020204" pitchFamily="34" charset="0"/>
                        </a:rPr>
                        <a:t>Usage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450713">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Idle</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Prepare TCP connections and monitor remote peers. When enabling BGP, prepare sufficient resources.</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720313">
                <a:tc>
                  <a:txBody>
                    <a:bodyPr/>
                    <a:lstStyle/>
                    <a:p>
                      <a:pPr marL="381000" marR="0" lvl="0" indent="-381000" algn="ctr" defTabSz="914400" rtl="0" eaLnBrk="1" fontAlgn="ctr" latinLnBrk="0" hangingPunct="1">
                        <a:lnSpc>
                          <a:spcPts val="2200"/>
                        </a:lnSpc>
                        <a:spcBef>
                          <a:spcPts val="1800"/>
                        </a:spcBef>
                        <a:spcAft>
                          <a:spcPts val="1800"/>
                        </a:spcAft>
                        <a:buClr>
                          <a:schemeClr val="accent1"/>
                        </a:buClr>
                        <a:buSzPct val="100000"/>
                        <a:buFont typeface="Wingdings" pitchFamily="2" charset="2"/>
                        <a:buNone/>
                        <a:tabLst/>
                      </a:pPr>
                      <a:r>
                        <a:rPr lang="en-US" sz="1500" dirty="0" smtClean="0">
                          <a:latin typeface="Huawei Sans" panose="020C0503030203020204" pitchFamily="34" charset="0"/>
                        </a:rPr>
                        <a:t>Connect</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A TCP connection is being set up. Authentication is completed during the TCP connection setup. If the TCP connection fails to be established, the local end enters the Active state and attempts to establish a TCP connection repeatedly.</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508063">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Active</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The TCP connection fails to be set up and the local end attempts to establish a TCP connection repeatedly.</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649986">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err="1" smtClean="0">
                          <a:latin typeface="Huawei Sans" panose="020C0503030203020204" pitchFamily="34" charset="0"/>
                        </a:rPr>
                        <a:t>OpenSent</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After the TCP connection is established, the local end sends an Open packet carrying parameters to negotiate the establishment of the peer.</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72854">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err="1" smtClean="0">
                          <a:latin typeface="Huawei Sans" panose="020C0503030203020204" pitchFamily="34" charset="0"/>
                        </a:rPr>
                        <a:t>OpenConfirm</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After the parameter and capability negotiation succeeds, the local end sends a </a:t>
                      </a:r>
                      <a:r>
                        <a:rPr lang="en-US" sz="1500" dirty="0" err="1" smtClean="0">
                          <a:latin typeface="Huawei Sans" panose="020C0503030203020204" pitchFamily="34" charset="0"/>
                        </a:rPr>
                        <a:t>Keepalive</a:t>
                      </a:r>
                      <a:r>
                        <a:rPr lang="en-US" sz="1500" dirty="0" smtClean="0">
                          <a:latin typeface="Huawei Sans" panose="020C0503030203020204" pitchFamily="34" charset="0"/>
                        </a:rPr>
                        <a:t> message and waits for the </a:t>
                      </a:r>
                      <a:r>
                        <a:rPr lang="en-US" sz="1500" dirty="0" err="1" smtClean="0">
                          <a:latin typeface="Huawei Sans" panose="020C0503030203020204" pitchFamily="34" charset="0"/>
                        </a:rPr>
                        <a:t>Keepalive</a:t>
                      </a:r>
                      <a:r>
                        <a:rPr lang="en-US" sz="1500" dirty="0" smtClean="0">
                          <a:latin typeface="Huawei Sans" panose="020C0503030203020204" pitchFamily="34" charset="0"/>
                        </a:rPr>
                        <a:t> message from the peer end.</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720313">
                <a:tc>
                  <a:txBody>
                    <a:bodyPr/>
                    <a:lstStyle/>
                    <a:p>
                      <a:pPr marL="0" marR="0" lvl="0" indent="0" algn="ctr"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Established</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nchorCtr="1"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0" marR="0" lvl="0" indent="0" algn="l" defTabSz="914400" rtl="0" eaLnBrk="1" fontAlgn="ctr" latinLnBrk="0" hangingPunct="1">
                        <a:lnSpc>
                          <a:spcPts val="2200"/>
                        </a:lnSpc>
                        <a:spcBef>
                          <a:spcPts val="1800"/>
                        </a:spcBef>
                        <a:spcAft>
                          <a:spcPts val="1800"/>
                        </a:spcAft>
                        <a:buClr>
                          <a:schemeClr val="accent1"/>
                        </a:buClr>
                        <a:buSzPct val="100000"/>
                        <a:buFont typeface="Arial" charset="0"/>
                        <a:buNone/>
                        <a:tabLst/>
                      </a:pPr>
                      <a:r>
                        <a:rPr lang="en-US" sz="1500" dirty="0" smtClean="0">
                          <a:latin typeface="Huawei Sans" panose="020C0503030203020204" pitchFamily="34" charset="0"/>
                        </a:rPr>
                        <a:t>The local end has received the </a:t>
                      </a:r>
                      <a:r>
                        <a:rPr lang="en-US" sz="1500" dirty="0" err="1" smtClean="0">
                          <a:latin typeface="Huawei Sans" panose="020C0503030203020204" pitchFamily="34" charset="0"/>
                        </a:rPr>
                        <a:t>Keepalive</a:t>
                      </a:r>
                      <a:r>
                        <a:rPr lang="en-US" sz="1500" dirty="0" smtClean="0">
                          <a:latin typeface="Huawei Sans" panose="020C0503030203020204" pitchFamily="34" charset="0"/>
                        </a:rPr>
                        <a:t> message from the peer. The capabilities of the two ends are the same after negotiation. The local end starts to use the Update message to advertise routing information.</a:t>
                      </a:r>
                      <a:endParaRPr kumimoji="0" lang="en-US" altLang="zh-CN" sz="15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
        <p:nvSpPr>
          <p:cNvPr id="17" name="五边形 16"/>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19" name="燕尾形 18"/>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618281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State Machine (2</a:t>
            </a:r>
            <a:r>
              <a:rPr lang="en-US" altLang="zh-CN" dirty="0" smtClean="0"/>
              <a:t>)</a:t>
            </a:r>
            <a:endParaRPr lang="zh-CN" altLang="en-US" dirty="0"/>
          </a:p>
        </p:txBody>
      </p:sp>
      <p:cxnSp>
        <p:nvCxnSpPr>
          <p:cNvPr id="56" name="直接箭头连接符 55"/>
          <p:cNvCxnSpPr>
            <a:stCxn id="110" idx="3"/>
            <a:endCxn id="126" idx="1"/>
          </p:cNvCxnSpPr>
          <p:nvPr/>
        </p:nvCxnSpPr>
        <p:spPr bwMode="gray">
          <a:xfrm>
            <a:off x="2782546" y="3450970"/>
            <a:ext cx="55158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57" name="直接箭头连接符 56"/>
          <p:cNvCxnSpPr>
            <a:stCxn id="126" idx="3"/>
            <a:endCxn id="123" idx="1"/>
          </p:cNvCxnSpPr>
          <p:nvPr/>
        </p:nvCxnSpPr>
        <p:spPr bwMode="gray">
          <a:xfrm>
            <a:off x="4480556" y="3450970"/>
            <a:ext cx="49755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58" name="直接箭头连接符 57"/>
          <p:cNvCxnSpPr>
            <a:stCxn id="123" idx="3"/>
            <a:endCxn id="124" idx="1"/>
          </p:cNvCxnSpPr>
          <p:nvPr/>
        </p:nvCxnSpPr>
        <p:spPr bwMode="gray">
          <a:xfrm>
            <a:off x="6124543" y="3450970"/>
            <a:ext cx="773446" cy="0"/>
          </a:xfrm>
          <a:prstGeom prst="straightConnector1">
            <a:avLst/>
          </a:prstGeom>
          <a:noFill/>
          <a:ln w="19050" cap="flat" cmpd="sng" algn="ctr">
            <a:solidFill>
              <a:schemeClr val="tx1"/>
            </a:solidFill>
            <a:prstDash val="solid"/>
            <a:round/>
            <a:headEnd type="none" w="med" len="med"/>
            <a:tailEnd type="triangle"/>
          </a:ln>
          <a:effectLst/>
        </p:spPr>
      </p:cxnSp>
      <p:cxnSp>
        <p:nvCxnSpPr>
          <p:cNvPr id="59" name="直接箭头连接符 58"/>
          <p:cNvCxnSpPr>
            <a:stCxn id="124" idx="3"/>
            <a:endCxn id="125" idx="1"/>
          </p:cNvCxnSpPr>
          <p:nvPr/>
        </p:nvCxnSpPr>
        <p:spPr bwMode="gray">
          <a:xfrm>
            <a:off x="8459894" y="3450970"/>
            <a:ext cx="552144" cy="0"/>
          </a:xfrm>
          <a:prstGeom prst="straightConnector1">
            <a:avLst/>
          </a:prstGeom>
          <a:noFill/>
          <a:ln w="19050" cap="flat" cmpd="sng" algn="ctr">
            <a:solidFill>
              <a:schemeClr val="tx1"/>
            </a:solidFill>
            <a:prstDash val="solid"/>
            <a:round/>
            <a:headEnd type="none" w="med" len="med"/>
            <a:tailEnd type="triangle"/>
          </a:ln>
          <a:effectLst/>
        </p:spPr>
      </p:cxnSp>
      <p:cxnSp>
        <p:nvCxnSpPr>
          <p:cNvPr id="60" name="肘形连接符 59"/>
          <p:cNvCxnSpPr>
            <a:stCxn id="125" idx="0"/>
            <a:endCxn id="110" idx="0"/>
          </p:cNvCxnSpPr>
          <p:nvPr/>
        </p:nvCxnSpPr>
        <p:spPr bwMode="gray">
          <a:xfrm rot="16200000" flipV="1">
            <a:off x="6071937" y="-433985"/>
            <a:ext cx="12695" cy="7442108"/>
          </a:xfrm>
          <a:prstGeom prst="bentConnector3">
            <a:avLst>
              <a:gd name="adj1" fmla="val 8854543"/>
            </a:avLst>
          </a:prstGeom>
          <a:noFill/>
          <a:ln w="19050" cap="flat" cmpd="sng" algn="ctr">
            <a:solidFill>
              <a:schemeClr val="tx1"/>
            </a:solidFill>
            <a:prstDash val="solid"/>
            <a:round/>
            <a:headEnd type="none" w="med" len="med"/>
            <a:tailEnd type="triangle"/>
          </a:ln>
          <a:effectLst/>
        </p:spPr>
      </p:cxnSp>
      <p:cxnSp>
        <p:nvCxnSpPr>
          <p:cNvPr id="62" name="肘形连接符 61"/>
          <p:cNvCxnSpPr>
            <a:stCxn id="126" idx="2"/>
            <a:endCxn id="122" idx="1"/>
          </p:cNvCxnSpPr>
          <p:nvPr/>
        </p:nvCxnSpPr>
        <p:spPr bwMode="gray">
          <a:xfrm rot="16200000" flipH="1">
            <a:off x="3545614" y="3976598"/>
            <a:ext cx="981385" cy="257932"/>
          </a:xfrm>
          <a:prstGeom prst="bentConnector2">
            <a:avLst/>
          </a:prstGeom>
          <a:noFill/>
          <a:ln w="19050" cap="flat" cmpd="sng" algn="ctr">
            <a:solidFill>
              <a:schemeClr val="tx1"/>
            </a:solidFill>
            <a:prstDash val="solid"/>
            <a:round/>
            <a:headEnd type="none" w="med" len="med"/>
            <a:tailEnd type="triangle"/>
          </a:ln>
          <a:effectLst/>
        </p:spPr>
      </p:cxnSp>
      <p:cxnSp>
        <p:nvCxnSpPr>
          <p:cNvPr id="63" name="肘形连接符 62"/>
          <p:cNvCxnSpPr>
            <a:stCxn id="122" idx="3"/>
            <a:endCxn id="123" idx="2"/>
          </p:cNvCxnSpPr>
          <p:nvPr/>
        </p:nvCxnSpPr>
        <p:spPr bwMode="gray">
          <a:xfrm flipV="1">
            <a:off x="5206084" y="3614871"/>
            <a:ext cx="345244" cy="981385"/>
          </a:xfrm>
          <a:prstGeom prst="bentConnector2">
            <a:avLst/>
          </a:prstGeom>
          <a:noFill/>
          <a:ln w="19050" cap="flat" cmpd="sng" algn="ctr">
            <a:solidFill>
              <a:schemeClr val="tx1"/>
            </a:solidFill>
            <a:prstDash val="solid"/>
            <a:round/>
            <a:headEnd type="none" w="med" len="med"/>
            <a:tailEnd type="triangle"/>
          </a:ln>
          <a:effectLst/>
        </p:spPr>
      </p:cxnSp>
      <p:cxnSp>
        <p:nvCxnSpPr>
          <p:cNvPr id="64" name="肘形连接符 63"/>
          <p:cNvCxnSpPr>
            <a:stCxn id="122" idx="2"/>
          </p:cNvCxnSpPr>
          <p:nvPr/>
        </p:nvCxnSpPr>
        <p:spPr bwMode="gray">
          <a:xfrm rot="5400000" flipH="1">
            <a:off x="3502776" y="3577254"/>
            <a:ext cx="1138937" cy="1226870"/>
          </a:xfrm>
          <a:prstGeom prst="bentConnector4">
            <a:avLst>
              <a:gd name="adj1" fmla="val -20064"/>
              <a:gd name="adj2" fmla="val 100182"/>
            </a:avLst>
          </a:prstGeom>
          <a:noFill/>
          <a:ln w="19050" cap="flat" cmpd="sng" algn="ctr">
            <a:solidFill>
              <a:schemeClr val="tx1"/>
            </a:solidFill>
            <a:prstDash val="solid"/>
            <a:round/>
            <a:headEnd type="none" w="med" len="med"/>
            <a:tailEnd type="triangle"/>
          </a:ln>
          <a:effectLst/>
        </p:spPr>
      </p:cxnSp>
      <p:cxnSp>
        <p:nvCxnSpPr>
          <p:cNvPr id="65" name="直接箭头连接符 64"/>
          <p:cNvCxnSpPr/>
          <p:nvPr/>
        </p:nvCxnSpPr>
        <p:spPr bwMode="gray">
          <a:xfrm flipV="1">
            <a:off x="3896765" y="2184198"/>
            <a:ext cx="1469" cy="1121986"/>
          </a:xfrm>
          <a:prstGeom prst="straightConnector1">
            <a:avLst/>
          </a:prstGeom>
          <a:noFill/>
          <a:ln w="19050" cap="flat" cmpd="sng" algn="ctr">
            <a:solidFill>
              <a:schemeClr val="tx1"/>
            </a:solidFill>
            <a:prstDash val="solid"/>
            <a:round/>
            <a:headEnd type="none" w="med" len="med"/>
            <a:tailEnd type="triangle"/>
          </a:ln>
          <a:effectLst/>
        </p:spPr>
      </p:cxnSp>
      <p:cxnSp>
        <p:nvCxnSpPr>
          <p:cNvPr id="66" name="直接箭头连接符 65"/>
          <p:cNvCxnSpPr/>
          <p:nvPr/>
        </p:nvCxnSpPr>
        <p:spPr bwMode="gray">
          <a:xfrm flipV="1">
            <a:off x="5589271" y="2169352"/>
            <a:ext cx="490" cy="113683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67" name="直接箭头连接符 66"/>
          <p:cNvCxnSpPr/>
          <p:nvPr/>
        </p:nvCxnSpPr>
        <p:spPr bwMode="gray">
          <a:xfrm flipH="1" flipV="1">
            <a:off x="7497228" y="2169352"/>
            <a:ext cx="0" cy="113683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68" name="文本框 67"/>
          <p:cNvSpPr txBox="1"/>
          <p:nvPr/>
        </p:nvSpPr>
        <p:spPr bwMode="gray">
          <a:xfrm>
            <a:off x="2782545" y="2996542"/>
            <a:ext cx="571435" cy="30398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fontAlgn="ctr"/>
            <a:r>
              <a:rPr lang="en-US" sz="1399" dirty="0" smtClean="0">
                <a:latin typeface="Huawei Sans" panose="020C0503030203020204" pitchFamily="34" charset="0"/>
              </a:rPr>
              <a:t>Start</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191615" y="2769049"/>
            <a:ext cx="1103786" cy="519256"/>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TCP</a:t>
            </a:r>
          </a:p>
          <a:p>
            <a:pPr algn="ctr" fontAlgn="ctr"/>
            <a:r>
              <a:rPr lang="en-US" sz="1399" dirty="0" smtClean="0">
                <a:latin typeface="Huawei Sans" panose="020C0503030203020204" pitchFamily="34" charset="0"/>
              </a:rPr>
              <a:t>Established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5808044" y="2781182"/>
            <a:ext cx="1265263" cy="51934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Receive</a:t>
            </a:r>
          </a:p>
          <a:p>
            <a:pPr algn="ctr" fontAlgn="ctr"/>
            <a:r>
              <a:rPr lang="en-US" sz="1399" dirty="0" smtClean="0">
                <a:latin typeface="Huawei Sans" panose="020C0503030203020204" pitchFamily="34" charset="0"/>
              </a:rPr>
              <a:t>Correct Open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7902756" y="2793763"/>
            <a:ext cx="1603365" cy="51934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Receive</a:t>
            </a:r>
          </a:p>
          <a:p>
            <a:pPr algn="ctr" fontAlgn="ctr"/>
            <a:r>
              <a:rPr lang="en-US" sz="1399" dirty="0" smtClean="0">
                <a:latin typeface="Huawei Sans" panose="020C0503030203020204" pitchFamily="34" charset="0"/>
              </a:rPr>
              <a:t>Correct </a:t>
            </a:r>
            <a:r>
              <a:rPr lang="en-US" sz="1399" dirty="0" err="1" smtClean="0">
                <a:latin typeface="Huawei Sans" panose="020C0503030203020204" pitchFamily="34" charset="0"/>
              </a:rPr>
              <a:t>Keepalive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rot="5400000">
            <a:off x="9341996" y="2353471"/>
            <a:ext cx="581049" cy="30398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fontAlgn="ctr"/>
            <a:r>
              <a:rPr lang="en-US" sz="1399" dirty="0" smtClean="0">
                <a:latin typeface="Huawei Sans" panose="020C0503030203020204" pitchFamily="34" charset="0"/>
              </a:rPr>
              <a:t>Error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rot="5400000">
            <a:off x="5471153" y="2353473"/>
            <a:ext cx="581049" cy="30398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fontAlgn="ctr"/>
            <a:r>
              <a:rPr lang="en-US" sz="1399" dirty="0" smtClean="0">
                <a:latin typeface="Huawei Sans" panose="020C0503030203020204" pitchFamily="34" charset="0"/>
              </a:rPr>
              <a:t>Error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rot="5400000">
            <a:off x="3759701" y="2353474"/>
            <a:ext cx="581049" cy="30398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fontAlgn="ctr"/>
            <a:r>
              <a:rPr lang="en-US" sz="1399" dirty="0" smtClean="0">
                <a:latin typeface="Huawei Sans" panose="020C0503030203020204" pitchFamily="34" charset="0"/>
              </a:rPr>
              <a:t>Error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rot="5400000">
            <a:off x="7358695" y="2353472"/>
            <a:ext cx="581049" cy="30398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fontAlgn="ctr"/>
            <a:r>
              <a:rPr lang="en-US" sz="1399" dirty="0" smtClean="0">
                <a:latin typeface="Huawei Sans" panose="020C0503030203020204" pitchFamily="34" charset="0"/>
              </a:rPr>
              <a:t>Error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3918488" y="3788900"/>
            <a:ext cx="664372" cy="51934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TCP </a:t>
            </a:r>
          </a:p>
          <a:p>
            <a:pPr algn="ctr" fontAlgn="ctr"/>
            <a:r>
              <a:rPr lang="en-US" sz="1399" dirty="0" smtClean="0">
                <a:latin typeface="Huawei Sans" panose="020C0503030203020204" pitchFamily="34" charset="0"/>
              </a:rPr>
              <a:t>Failed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636850" y="3788944"/>
            <a:ext cx="1103786" cy="519256"/>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TCP </a:t>
            </a:r>
          </a:p>
          <a:p>
            <a:pPr algn="ctr" fontAlgn="ctr"/>
            <a:r>
              <a:rPr lang="en-US" sz="1399" dirty="0" smtClean="0">
                <a:latin typeface="Huawei Sans" panose="020C0503030203020204" pitchFamily="34" charset="0"/>
              </a:rPr>
              <a:t>Established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3444749" y="5048548"/>
            <a:ext cx="1321347" cy="519344"/>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399" dirty="0" smtClean="0">
                <a:latin typeface="Huawei Sans" panose="020C0503030203020204" pitchFamily="34" charset="0"/>
              </a:rPr>
              <a:t>Connect Retry</a:t>
            </a:r>
          </a:p>
          <a:p>
            <a:pPr algn="ctr" fontAlgn="ctr"/>
            <a:r>
              <a:rPr lang="en-US" sz="1399" dirty="0" smtClean="0">
                <a:latin typeface="Huawei Sans" panose="020C0503030203020204" pitchFamily="34" charset="0"/>
              </a:rPr>
              <a:t>Timeout</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09"/>
          <p:cNvSpPr/>
          <p:nvPr/>
        </p:nvSpPr>
        <p:spPr bwMode="gray">
          <a:xfrm>
            <a:off x="1919220" y="3287069"/>
            <a:ext cx="863326"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smtClean="0">
                <a:solidFill>
                  <a:srgbClr val="1D1D1A"/>
                </a:solidFill>
                <a:latin typeface="Huawei Sans" panose="020C0503030203020204" pitchFamily="34" charset="0"/>
              </a:rPr>
              <a:t>Idle</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121"/>
          <p:cNvSpPr/>
          <p:nvPr/>
        </p:nvSpPr>
        <p:spPr bwMode="gray">
          <a:xfrm>
            <a:off x="4165274" y="4432355"/>
            <a:ext cx="1040810"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smtClean="0">
                <a:solidFill>
                  <a:srgbClr val="1D1D1A"/>
                </a:solidFill>
                <a:latin typeface="Huawei Sans" panose="020C0503030203020204" pitchFamily="34" charset="0"/>
              </a:rPr>
              <a:t>Active</a:t>
            </a:r>
            <a:endParaRPr lang="en-US" sz="1599" dirty="0">
              <a:solidFill>
                <a:srgbClr val="1D1D1A"/>
              </a:solidFill>
              <a:latin typeface="Huawei Sans" panose="020C0503030203020204" pitchFamily="34" charset="0"/>
            </a:endParaRPr>
          </a:p>
        </p:txBody>
      </p:sp>
      <p:sp>
        <p:nvSpPr>
          <p:cNvPr id="123" name="圆角矩形 122"/>
          <p:cNvSpPr/>
          <p:nvPr/>
        </p:nvSpPr>
        <p:spPr bwMode="gray">
          <a:xfrm>
            <a:off x="4978112" y="3287069"/>
            <a:ext cx="1146431"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err="1" smtClean="0">
                <a:solidFill>
                  <a:srgbClr val="1D1D1A"/>
                </a:solidFill>
                <a:latin typeface="Huawei Sans" panose="020C0503030203020204" pitchFamily="34" charset="0"/>
              </a:rPr>
              <a:t>OpenSent</a:t>
            </a:r>
            <a:endParaRPr lang="en-US" sz="1599" dirty="0">
              <a:solidFill>
                <a:srgbClr val="1D1D1A"/>
              </a:solidFill>
              <a:latin typeface="Huawei Sans" panose="020C0503030203020204" pitchFamily="34" charset="0"/>
            </a:endParaRPr>
          </a:p>
        </p:txBody>
      </p:sp>
      <p:sp>
        <p:nvSpPr>
          <p:cNvPr id="124" name="圆角矩形 123"/>
          <p:cNvSpPr/>
          <p:nvPr/>
        </p:nvSpPr>
        <p:spPr bwMode="gray">
          <a:xfrm>
            <a:off x="6897989" y="3287069"/>
            <a:ext cx="1561905"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err="1" smtClean="0">
                <a:solidFill>
                  <a:srgbClr val="1D1D1A"/>
                </a:solidFill>
                <a:latin typeface="Huawei Sans" panose="020C0503030203020204" pitchFamily="34" charset="0"/>
              </a:rPr>
              <a:t>OpenConfirm</a:t>
            </a:r>
            <a:endParaRPr lang="en-US" sz="1599" dirty="0">
              <a:solidFill>
                <a:srgbClr val="1D1D1A"/>
              </a:solidFill>
              <a:latin typeface="Huawei Sans" panose="020C0503030203020204" pitchFamily="34" charset="0"/>
            </a:endParaRPr>
          </a:p>
        </p:txBody>
      </p:sp>
      <p:sp>
        <p:nvSpPr>
          <p:cNvPr id="125" name="圆角矩形 124"/>
          <p:cNvSpPr/>
          <p:nvPr/>
        </p:nvSpPr>
        <p:spPr bwMode="gray">
          <a:xfrm>
            <a:off x="9012038" y="3287069"/>
            <a:ext cx="1561905"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smtClean="0">
                <a:solidFill>
                  <a:srgbClr val="1D1D1A"/>
                </a:solidFill>
                <a:latin typeface="Huawei Sans" panose="020C0503030203020204" pitchFamily="34" charset="0"/>
              </a:rPr>
              <a:t>Established</a:t>
            </a:r>
            <a:endParaRPr lang="en-US" sz="1599" dirty="0">
              <a:solidFill>
                <a:srgbClr val="1D1D1A"/>
              </a:solidFill>
              <a:latin typeface="Huawei Sans" panose="020C0503030203020204" pitchFamily="34" charset="0"/>
            </a:endParaRPr>
          </a:p>
        </p:txBody>
      </p:sp>
      <p:sp>
        <p:nvSpPr>
          <p:cNvPr id="126" name="圆角矩形 125"/>
          <p:cNvSpPr/>
          <p:nvPr/>
        </p:nvSpPr>
        <p:spPr bwMode="gray">
          <a:xfrm>
            <a:off x="3334125" y="3287069"/>
            <a:ext cx="1146431" cy="327802"/>
          </a:xfrm>
          <a:prstGeom prst="roundRect">
            <a:avLst>
              <a:gd name="adj" fmla="val 429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smtClean="0">
                <a:solidFill>
                  <a:srgbClr val="1D1D1A"/>
                </a:solidFill>
                <a:latin typeface="Huawei Sans" panose="020C0503030203020204" pitchFamily="34" charset="0"/>
              </a:rPr>
              <a:t>Connect</a:t>
            </a:r>
            <a:endParaRPr lang="en-US" sz="1599" dirty="0">
              <a:solidFill>
                <a:srgbClr val="1D1D1A"/>
              </a:solidFill>
              <a:latin typeface="Huawei Sans" panose="020C0503030203020204" pitchFamily="34" charset="0"/>
            </a:endParaRPr>
          </a:p>
        </p:txBody>
      </p:sp>
      <p:sp>
        <p:nvSpPr>
          <p:cNvPr id="43" name="五边形 42"/>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45" name="燕尾形 44"/>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46" name="燕尾形 45"/>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48" name="燕尾形 47"/>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0040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wipe(left)">
                                      <p:cBhvr>
                                        <p:cTn id="10" dur="5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left)">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up)">
                                      <p:cBhvr>
                                        <p:cTn id="23" dur="500"/>
                                        <p:tgtEl>
                                          <p:spTgt spid="6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right)">
                                      <p:cBhvr>
                                        <p:cTn id="31" dur="500"/>
                                        <p:tgtEl>
                                          <p:spTgt spid="64"/>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wipe(right)">
                                      <p:cBhvr>
                                        <p:cTn id="34" dur="500"/>
                                        <p:tgtEl>
                                          <p:spTgt spid="7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down)">
                                      <p:cBhvr>
                                        <p:cTn id="39" dur="500"/>
                                        <p:tgtEl>
                                          <p:spTgt spid="6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wipe(down)">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left)">
                                      <p:cBhvr>
                                        <p:cTn id="50" dur="500"/>
                                        <p:tgtEl>
                                          <p:spTgt spid="7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wipe(left)">
                                      <p:cBhvr>
                                        <p:cTn id="55" dur="500"/>
                                        <p:tgtEl>
                                          <p:spTgt spid="71"/>
                                        </p:tgtEl>
                                      </p:cBhvr>
                                    </p:animEffect>
                                  </p:childTnLst>
                                </p:cTn>
                              </p:par>
                              <p:par>
                                <p:cTn id="56" presetID="22" presetClass="entr" presetSubtype="8" fill="hold"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left)">
                                      <p:cBhvr>
                                        <p:cTn id="58" dur="500"/>
                                        <p:tgtEl>
                                          <p:spTgt spid="5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wipe(down)">
                                      <p:cBhvr>
                                        <p:cTn id="63" dur="500"/>
                                        <p:tgtEl>
                                          <p:spTgt spid="6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wipe(down)">
                                      <p:cBhvr>
                                        <p:cTn id="66" dur="500"/>
                                        <p:tgtEl>
                                          <p:spTgt spid="7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wipe(down)">
                                      <p:cBhvr>
                                        <p:cTn id="69" dur="500"/>
                                        <p:tgtEl>
                                          <p:spTgt spid="75"/>
                                        </p:tgtEl>
                                      </p:cBhvr>
                                    </p:animEffect>
                                  </p:childTnLst>
                                </p:cTn>
                              </p:par>
                              <p:par>
                                <p:cTn id="70" presetID="22" presetClass="entr" presetSubtype="4" fill="hold"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down)">
                                      <p:cBhvr>
                                        <p:cTn id="72" dur="500"/>
                                        <p:tgtEl>
                                          <p:spTgt spid="67"/>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down)">
                                      <p:cBhvr>
                                        <p:cTn id="75" dur="500"/>
                                        <p:tgtEl>
                                          <p:spTgt spid="73"/>
                                        </p:tgtEl>
                                      </p:cBhvr>
                                    </p:animEffect>
                                  </p:childTnLst>
                                </p:cTn>
                              </p:par>
                              <p:par>
                                <p:cTn id="76" presetID="22" presetClass="entr" presetSubtype="4" fill="hold" nodeType="with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down)">
                                      <p:cBhvr>
                                        <p:cTn id="81" dur="500"/>
                                        <p:tgtEl>
                                          <p:spTgt spid="74"/>
                                        </p:tgtEl>
                                      </p:cBhvr>
                                    </p:animEffect>
                                  </p:childTnLst>
                                </p:cTn>
                              </p:par>
                              <p:par>
                                <p:cTn id="82" presetID="22" presetClass="entr" presetSubtype="4" fill="hold"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wipe(down)">
                                      <p:cBhvr>
                                        <p:cTn id="8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P spid="73" grpId="0"/>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4144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t>A network is divided into different autonomous systems (ASs) to facilitate network management. An Exterior Gateway Protocol (EGP) was used to dynamically exchange routing information between ASs. However, the EGP advertises only reachable routes and does not select optimal routes or prevent routing loops. Therefore, the EGP cannot meet network management requirements.</a:t>
            </a:r>
          </a:p>
          <a:p>
            <a:r>
              <a:rPr lang="en-US" smtClean="0"/>
              <a:t>BGP was designed to replace the EGP and has the following capabilities: BGP selects optimal routes, prevents routing loops, transmits routing information efficiently, and maintains a lot of routes.</a:t>
            </a:r>
          </a:p>
          <a:p>
            <a:r>
              <a:rPr lang="en-US" smtClean="0"/>
              <a:t>This course describes BGP basics.</a:t>
            </a:r>
            <a:endParaRPr lang="en-US" dirty="0"/>
          </a:p>
        </p:txBody>
      </p:sp>
    </p:spTree>
    <p:extLst>
      <p:ext uri="{BB962C8B-B14F-4D97-AF65-F5344CB8AC3E}">
        <p14:creationId xmlns:p14="http://schemas.microsoft.com/office/powerpoint/2010/main" val="3851688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75"/>
          <p:cNvSpPr/>
          <p:nvPr/>
        </p:nvSpPr>
        <p:spPr bwMode="gray">
          <a:xfrm>
            <a:off x="6125042" y="1693059"/>
            <a:ext cx="5611207" cy="4692390"/>
          </a:xfrm>
          <a:prstGeom prst="roundRect">
            <a:avLst>
              <a:gd name="adj" fmla="val 874"/>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75"/>
          <p:cNvSpPr/>
          <p:nvPr/>
        </p:nvSpPr>
        <p:spPr bwMode="gray">
          <a:xfrm>
            <a:off x="461003" y="1693059"/>
            <a:ext cx="5611207" cy="46923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dirty="0"/>
              <a:t>Illustration of BGP State Machine (1</a:t>
            </a:r>
            <a:r>
              <a:rPr lang="en-US" altLang="zh-CN" dirty="0" smtClean="0"/>
              <a:t>)</a:t>
            </a:r>
            <a:endParaRPr lang="zh-CN" altLang="en-US" dirty="0"/>
          </a:p>
        </p:txBody>
      </p:sp>
      <p:cxnSp>
        <p:nvCxnSpPr>
          <p:cNvPr id="4" name="Straight Connector 52"/>
          <p:cNvCxnSpPr>
            <a:stCxn id="6" idx="1"/>
            <a:endCxn id="5" idx="3"/>
          </p:cNvCxnSpPr>
          <p:nvPr/>
        </p:nvCxnSpPr>
        <p:spPr bwMode="gray">
          <a:xfrm flipH="1">
            <a:off x="1864073" y="2935648"/>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24283" y="2714825"/>
            <a:ext cx="539789" cy="441645"/>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37175" y="2714825"/>
            <a:ext cx="539789" cy="441645"/>
          </a:xfrm>
          <a:prstGeom prst="rect">
            <a:avLst/>
          </a:prstGeom>
          <a:noFill/>
        </p:spPr>
      </p:pic>
      <p:grpSp>
        <p:nvGrpSpPr>
          <p:cNvPr id="7" name="组合 6"/>
          <p:cNvGrpSpPr/>
          <p:nvPr/>
        </p:nvGrpSpPr>
        <p:grpSpPr bwMode="gray">
          <a:xfrm>
            <a:off x="2826404" y="2698524"/>
            <a:ext cx="751345" cy="392750"/>
            <a:chOff x="2855788" y="1929951"/>
            <a:chExt cx="751638" cy="392903"/>
          </a:xfrm>
        </p:grpSpPr>
        <p:sp>
          <p:nvSpPr>
            <p:cNvPr id="8"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11" name="矩形 10">
            <a:extLst>
              <a:ext uri="{FF2B5EF4-FFF2-40B4-BE49-F238E27FC236}">
                <a16:creationId xmlns="" xmlns:a16="http://schemas.microsoft.com/office/drawing/2014/main" id="{63EC1A45-DE44-4732-A300-8A63DEFB1977}"/>
              </a:ext>
            </a:extLst>
          </p:cNvPr>
          <p:cNvSpPr/>
          <p:nvPr/>
        </p:nvSpPr>
        <p:spPr bwMode="gray">
          <a:xfrm>
            <a:off x="4375180" y="2661687"/>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5109918" y="28053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13" name="矩形 12">
            <a:extLst>
              <a:ext uri="{FF2B5EF4-FFF2-40B4-BE49-F238E27FC236}">
                <a16:creationId xmlns="" xmlns:a16="http://schemas.microsoft.com/office/drawing/2014/main" id="{63EC1A45-DE44-4732-A300-8A63DEFB1977}"/>
              </a:ext>
            </a:extLst>
          </p:cNvPr>
          <p:cNvSpPr/>
          <p:nvPr/>
        </p:nvSpPr>
        <p:spPr bwMode="gray">
          <a:xfrm>
            <a:off x="554668" y="2620401"/>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526092" y="278181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1324283" y="2293024"/>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4537175" y="2331591"/>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a:xfrm>
            <a:off x="461002" y="1258103"/>
            <a:ext cx="5625806"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rPr>
              <a:t>Idle state</a:t>
            </a:r>
            <a:endParaRPr lang="en-US" sz="1799" b="1" dirty="0">
              <a:solidFill>
                <a:prstClr val="white"/>
              </a:solidFill>
              <a:latin typeface="Huawei Sans" panose="020C0503030203020204" pitchFamily="34" charset="0"/>
            </a:endParaRPr>
          </a:p>
        </p:txBody>
      </p:sp>
      <p:sp>
        <p:nvSpPr>
          <p:cNvPr id="20" name="圆角矩形 75"/>
          <p:cNvSpPr/>
          <p:nvPr/>
        </p:nvSpPr>
        <p:spPr>
          <a:xfrm>
            <a:off x="6125042" y="1258103"/>
            <a:ext cx="5625806"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rPr>
              <a:t>Connect, Active</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Straight Connector 52"/>
          <p:cNvCxnSpPr>
            <a:stCxn id="25" idx="1"/>
            <a:endCxn id="22" idx="3"/>
          </p:cNvCxnSpPr>
          <p:nvPr/>
        </p:nvCxnSpPr>
        <p:spPr bwMode="gray">
          <a:xfrm flipH="1">
            <a:off x="7653213" y="2935648"/>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13424" y="2714825"/>
            <a:ext cx="539789" cy="441645"/>
          </a:xfrm>
          <a:prstGeom prst="rect">
            <a:avLst/>
          </a:prstGeom>
          <a:noFill/>
        </p:spPr>
      </p:pic>
      <p:pic>
        <p:nvPicPr>
          <p:cNvPr id="2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326316" y="2714825"/>
            <a:ext cx="539789" cy="441645"/>
          </a:xfrm>
          <a:prstGeom prst="rect">
            <a:avLst/>
          </a:prstGeom>
          <a:noFill/>
        </p:spPr>
      </p:pic>
      <p:grpSp>
        <p:nvGrpSpPr>
          <p:cNvPr id="30" name="组合 29"/>
          <p:cNvGrpSpPr/>
          <p:nvPr/>
        </p:nvGrpSpPr>
        <p:grpSpPr bwMode="gray">
          <a:xfrm>
            <a:off x="8615545" y="2698524"/>
            <a:ext cx="751345" cy="392750"/>
            <a:chOff x="2855788" y="1929951"/>
            <a:chExt cx="751638" cy="392903"/>
          </a:xfrm>
        </p:grpSpPr>
        <p:sp>
          <p:nvSpPr>
            <p:cNvPr id="31"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33" name="矩形 32">
            <a:extLst>
              <a:ext uri="{FF2B5EF4-FFF2-40B4-BE49-F238E27FC236}">
                <a16:creationId xmlns="" xmlns:a16="http://schemas.microsoft.com/office/drawing/2014/main" id="{63EC1A45-DE44-4732-A300-8A63DEFB1977}"/>
              </a:ext>
            </a:extLst>
          </p:cNvPr>
          <p:cNvSpPr/>
          <p:nvPr/>
        </p:nvSpPr>
        <p:spPr bwMode="gray">
          <a:xfrm>
            <a:off x="10164321" y="2661687"/>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10899059" y="28053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35" name="矩形 34">
            <a:extLst>
              <a:ext uri="{FF2B5EF4-FFF2-40B4-BE49-F238E27FC236}">
                <a16:creationId xmlns="" xmlns:a16="http://schemas.microsoft.com/office/drawing/2014/main" id="{63EC1A45-DE44-4732-A300-8A63DEFB1977}"/>
              </a:ext>
            </a:extLst>
          </p:cNvPr>
          <p:cNvSpPr/>
          <p:nvPr/>
        </p:nvSpPr>
        <p:spPr bwMode="gray">
          <a:xfrm>
            <a:off x="6343809" y="2620401"/>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 xmlns:a16="http://schemas.microsoft.com/office/drawing/2014/main" id="{020D7A1D-EFAD-4C8C-B9DE-D0FAD269B77A}"/>
              </a:ext>
            </a:extLst>
          </p:cNvPr>
          <p:cNvSpPr txBox="1"/>
          <p:nvPr/>
        </p:nvSpPr>
        <p:spPr bwMode="gray">
          <a:xfrm>
            <a:off x="6315232" y="278181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37" name="TextBox 120">
            <a:extLst>
              <a:ext uri="{FF2B5EF4-FFF2-40B4-BE49-F238E27FC236}">
                <a16:creationId xmlns="" xmlns:a16="http://schemas.microsoft.com/office/drawing/2014/main" id="{020D7A1D-EFAD-4C8C-B9DE-D0FAD269B77A}"/>
              </a:ext>
            </a:extLst>
          </p:cNvPr>
          <p:cNvSpPr txBox="1"/>
          <p:nvPr/>
        </p:nvSpPr>
        <p:spPr bwMode="gray">
          <a:xfrm>
            <a:off x="7113424" y="2293024"/>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10326316" y="2331591"/>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7747588" y="3320259"/>
            <a:ext cx="2459492" cy="1468113"/>
          </a:xfrm>
          <a:prstGeom prst="roundRect">
            <a:avLst>
              <a:gd name="adj" fmla="val 877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a:extLst>
              <a:ext uri="{FF2B5EF4-FFF2-40B4-BE49-F238E27FC236}">
                <a16:creationId xmlns="" xmlns:a16="http://schemas.microsoft.com/office/drawing/2014/main" id="{FC940677-F915-4522-BB5D-950A0690E721}"/>
              </a:ext>
            </a:extLst>
          </p:cNvPr>
          <p:cNvCxnSpPr>
            <a:cxnSpLocks/>
          </p:cNvCxnSpPr>
          <p:nvPr/>
        </p:nvCxnSpPr>
        <p:spPr bwMode="gray">
          <a:xfrm>
            <a:off x="7940605" y="3615057"/>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8525061" y="3331428"/>
            <a:ext cx="787395" cy="276999"/>
          </a:xfrm>
          <a:prstGeom prst="rect">
            <a:avLst/>
          </a:prstGeom>
        </p:spPr>
        <p:txBody>
          <a:bodyPr wrap="none">
            <a:spAutoFit/>
          </a:bodyPr>
          <a:lstStyle/>
          <a:p>
            <a:pPr algn="ctr" fontAlgn="ctr"/>
            <a:r>
              <a:rPr lang="en-US" sz="1200" dirty="0" smtClean="0">
                <a:latin typeface="Huawei Sans" panose="020C0503030203020204" pitchFamily="34" charset="0"/>
              </a:rPr>
              <a:t>TCP SYN</a:t>
            </a:r>
            <a:endParaRPr lang="en-US" sz="1200" dirty="0">
              <a:latin typeface="Huawei Sans" panose="020C0503030203020204" pitchFamily="34" charset="0"/>
            </a:endParaRPr>
          </a:p>
        </p:txBody>
      </p:sp>
      <p:cxnSp>
        <p:nvCxnSpPr>
          <p:cNvPr id="53" name="直接箭头连接符 52">
            <a:extLst>
              <a:ext uri="{FF2B5EF4-FFF2-40B4-BE49-F238E27FC236}">
                <a16:creationId xmlns="" xmlns:a16="http://schemas.microsoft.com/office/drawing/2014/main" id="{FC940677-F915-4522-BB5D-950A0690E721}"/>
              </a:ext>
            </a:extLst>
          </p:cNvPr>
          <p:cNvCxnSpPr>
            <a:cxnSpLocks/>
          </p:cNvCxnSpPr>
          <p:nvPr/>
        </p:nvCxnSpPr>
        <p:spPr bwMode="gray">
          <a:xfrm>
            <a:off x="7940605" y="3980254"/>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8103023" y="3696624"/>
            <a:ext cx="1631472" cy="276999"/>
          </a:xfrm>
          <a:prstGeom prst="rect">
            <a:avLst/>
          </a:prstGeom>
        </p:spPr>
        <p:txBody>
          <a:bodyPr wrap="none">
            <a:spAutoFit/>
          </a:bodyPr>
          <a:lstStyle/>
          <a:p>
            <a:pPr algn="ctr" fontAlgn="ctr"/>
            <a:r>
              <a:rPr lang="en-US" sz="1200" dirty="0" smtClean="0">
                <a:latin typeface="Huawei Sans" panose="020C0503030203020204" pitchFamily="34" charset="0"/>
              </a:rPr>
              <a:t>Retransmit TCP SYN</a:t>
            </a:r>
            <a:endParaRPr lang="en-US" sz="1200" dirty="0">
              <a:latin typeface="Huawei Sans" panose="020C0503030203020204" pitchFamily="34" charset="0"/>
            </a:endParaRPr>
          </a:p>
        </p:txBody>
      </p:sp>
      <p:sp>
        <p:nvSpPr>
          <p:cNvPr id="56" name="矩形 55"/>
          <p:cNvSpPr/>
          <p:nvPr/>
        </p:nvSpPr>
        <p:spPr bwMode="gray">
          <a:xfrm>
            <a:off x="8773528" y="4099221"/>
            <a:ext cx="290464" cy="276999"/>
          </a:xfrm>
          <a:prstGeom prst="rect">
            <a:avLst/>
          </a:prstGeom>
        </p:spPr>
        <p:txBody>
          <a:bodyPr wrap="none">
            <a:spAutoFit/>
          </a:bodyPr>
          <a:lstStyle/>
          <a:p>
            <a:pPr algn="ctr" fontAlgn="ctr"/>
            <a:r>
              <a:rPr lang="en-US" sz="1200" dirty="0" smtClean="0">
                <a:latin typeface="Huawei Sans" panose="020C0503030203020204" pitchFamily="34" charset="0"/>
              </a:rPr>
              <a:t>…</a:t>
            </a:r>
            <a:endParaRPr lang="en-US" sz="1200" dirty="0">
              <a:latin typeface="Huawei Sans" panose="020C0503030203020204" pitchFamily="34" charset="0"/>
            </a:endParaRPr>
          </a:p>
        </p:txBody>
      </p:sp>
      <p:cxnSp>
        <p:nvCxnSpPr>
          <p:cNvPr id="57" name="直接箭头连接符 56">
            <a:extLst>
              <a:ext uri="{FF2B5EF4-FFF2-40B4-BE49-F238E27FC236}">
                <a16:creationId xmlns="" xmlns:a16="http://schemas.microsoft.com/office/drawing/2014/main" id="{FC940677-F915-4522-BB5D-950A0690E721}"/>
              </a:ext>
            </a:extLst>
          </p:cNvPr>
          <p:cNvCxnSpPr>
            <a:cxnSpLocks/>
          </p:cNvCxnSpPr>
          <p:nvPr/>
        </p:nvCxnSpPr>
        <p:spPr bwMode="gray">
          <a:xfrm>
            <a:off x="7940605" y="4670425"/>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8103024" y="4386795"/>
            <a:ext cx="1631472" cy="276999"/>
          </a:xfrm>
          <a:prstGeom prst="rect">
            <a:avLst/>
          </a:prstGeom>
        </p:spPr>
        <p:txBody>
          <a:bodyPr wrap="none">
            <a:spAutoFit/>
          </a:bodyPr>
          <a:lstStyle/>
          <a:p>
            <a:pPr algn="ctr" fontAlgn="ctr"/>
            <a:r>
              <a:rPr lang="en-US" sz="1200" dirty="0" smtClean="0">
                <a:latin typeface="Huawei Sans" panose="020C0503030203020204" pitchFamily="34" charset="0"/>
              </a:rPr>
              <a:t>Retransmit TCP SYN</a:t>
            </a:r>
            <a:endParaRPr lang="en-US" sz="1200" dirty="0">
              <a:latin typeface="Huawei Sans" panose="020C0503030203020204" pitchFamily="34" charset="0"/>
            </a:endParaRPr>
          </a:p>
        </p:txBody>
      </p:sp>
      <p:cxnSp>
        <p:nvCxnSpPr>
          <p:cNvPr id="70" name="直接连接符 69"/>
          <p:cNvCxnSpPr/>
          <p:nvPr/>
        </p:nvCxnSpPr>
        <p:spPr bwMode="gray">
          <a:xfrm rot="16200000">
            <a:off x="7359434" y="4609489"/>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rot="16200000">
            <a:off x="7359434" y="3179087"/>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bwMode="gray">
          <a:xfrm flipV="1">
            <a:off x="7351818" y="3331429"/>
            <a:ext cx="0" cy="642086"/>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Box 120">
            <a:extLst>
              <a:ext uri="{FF2B5EF4-FFF2-40B4-BE49-F238E27FC236}">
                <a16:creationId xmlns="" xmlns:a16="http://schemas.microsoft.com/office/drawing/2014/main" id="{020D7A1D-EFAD-4C8C-B9DE-D0FAD269B77A}"/>
              </a:ext>
            </a:extLst>
          </p:cNvPr>
          <p:cNvSpPr txBox="1"/>
          <p:nvPr/>
        </p:nvSpPr>
        <p:spPr bwMode="gray">
          <a:xfrm>
            <a:off x="6992770" y="3900807"/>
            <a:ext cx="959457" cy="276891"/>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Connect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箭头连接符 78"/>
          <p:cNvCxnSpPr/>
          <p:nvPr/>
        </p:nvCxnSpPr>
        <p:spPr bwMode="gray">
          <a:xfrm>
            <a:off x="7351818" y="4111960"/>
            <a:ext cx="0" cy="629145"/>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TextBox 120">
            <a:extLst>
              <a:ext uri="{FF2B5EF4-FFF2-40B4-BE49-F238E27FC236}">
                <a16:creationId xmlns="" xmlns:a16="http://schemas.microsoft.com/office/drawing/2014/main" id="{020D7A1D-EFAD-4C8C-B9DE-D0FAD269B77A}"/>
              </a:ext>
            </a:extLst>
          </p:cNvPr>
          <p:cNvSpPr txBox="1"/>
          <p:nvPr/>
        </p:nvSpPr>
        <p:spPr bwMode="gray">
          <a:xfrm>
            <a:off x="7029213" y="4890341"/>
            <a:ext cx="660443" cy="276891"/>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Active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6125042" y="5248911"/>
            <a:ext cx="5625806" cy="1126462"/>
          </a:xfrm>
          <a:prstGeom prst="rect">
            <a:avLst/>
          </a:prstGeom>
        </p:spPr>
        <p:txBody>
          <a:bodyPr wrap="square">
            <a:spAutoFit/>
          </a:bodyPr>
          <a:lstStyle/>
          <a:p>
            <a:pPr algn="just" fontAlgn="ctr">
              <a:lnSpc>
                <a:spcPct val="140000"/>
              </a:lnSpc>
              <a:spcBef>
                <a:spcPts val="792"/>
              </a:spcBef>
            </a:pPr>
            <a:r>
              <a:rPr lang="en-US" sz="1200" dirty="0" smtClean="0">
                <a:solidFill>
                  <a:prstClr val="black"/>
                </a:solidFill>
                <a:latin typeface="Huawei Sans" panose="020C0503030203020204" pitchFamily="34" charset="0"/>
              </a:rPr>
              <a:t>After a BGP peer is configured and the route to the peer address is found, a TCP three-way handshake is initiated. During the three-way handshake, the BGP device is in Connect state. If the TCP connection cannot be established for a long time, the BGP device enters the Active state.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445915" y="5582903"/>
            <a:ext cx="5278610" cy="609398"/>
          </a:xfrm>
          <a:prstGeom prst="rect">
            <a:avLst/>
          </a:prstGeom>
        </p:spPr>
        <p:txBody>
          <a:bodyPr wrap="square">
            <a:spAutoFit/>
          </a:bodyPr>
          <a:lstStyle/>
          <a:p>
            <a:pPr algn="just" fontAlgn="ctr">
              <a:lnSpc>
                <a:spcPct val="140000"/>
              </a:lnSpc>
              <a:spcBef>
                <a:spcPts val="792"/>
              </a:spcBef>
            </a:pPr>
            <a:r>
              <a:rPr lang="en-US" sz="1200" dirty="0" smtClean="0">
                <a:solidFill>
                  <a:prstClr val="black"/>
                </a:solidFill>
                <a:latin typeface="Huawei Sans" panose="020C0503030203020204" pitchFamily="34" charset="0"/>
              </a:rPr>
              <a:t>There is no route to the BGP peer (common cause), so the local end remains in Idle state.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a:endCxn id="5" idx="2"/>
          </p:cNvCxnSpPr>
          <p:nvPr/>
        </p:nvCxnSpPr>
        <p:spPr bwMode="gray">
          <a:xfrm flipH="1" flipV="1">
            <a:off x="1594178" y="3156470"/>
            <a:ext cx="0" cy="882782"/>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bwMode="gray">
          <a:xfrm>
            <a:off x="871195" y="4039252"/>
            <a:ext cx="3724677" cy="1237916"/>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spcBef>
                <a:spcPts val="0"/>
              </a:spcBef>
              <a:spcAft>
                <a:spcPts val="0"/>
              </a:spcAft>
            </a:pPr>
            <a:r>
              <a:rPr lang="en-US" sz="1400" dirty="0" smtClean="0">
                <a:solidFill>
                  <a:schemeClr val="accent2"/>
                </a:solidFill>
                <a:latin typeface="Huawei Sans" panose="020C0503030203020204" pitchFamily="34" charset="0"/>
              </a:rPr>
              <a:t>After a BGP peer is configured, the device attempts to establish a TCP connection. If the TCP connection cannot be established, the device remains in Idle state.</a:t>
            </a:r>
            <a:endParaRPr lang="en-US" sz="1400" dirty="0">
              <a:solidFill>
                <a:schemeClr val="accent2"/>
              </a:solidFill>
              <a:latin typeface="Huawei Sans" panose="020C0503030203020204" pitchFamily="34" charset="0"/>
            </a:endParaRPr>
          </a:p>
        </p:txBody>
      </p:sp>
      <p:sp>
        <p:nvSpPr>
          <p:cNvPr id="59" name="五边形 58"/>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69" name="燕尾形 68"/>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74" name="燕尾形 73"/>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76" name="燕尾形 75"/>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8501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Illustration of BGP State Machine (2</a:t>
            </a:r>
            <a:r>
              <a:rPr lang="en-US" altLang="zh-CN" dirty="0" smtClean="0"/>
              <a:t>)</a:t>
            </a:r>
            <a:endParaRPr lang="zh-CN" altLang="en-US" dirty="0"/>
          </a:p>
        </p:txBody>
      </p:sp>
      <p:sp>
        <p:nvSpPr>
          <p:cNvPr id="24" name="圆角矩形 75"/>
          <p:cNvSpPr/>
          <p:nvPr/>
        </p:nvSpPr>
        <p:spPr bwMode="gray">
          <a:xfrm>
            <a:off x="461002" y="1258103"/>
            <a:ext cx="5625806"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err="1" smtClean="0">
                <a:solidFill>
                  <a:prstClr val="white"/>
                </a:solidFill>
                <a:latin typeface="Huawei Sans" panose="020C0503030203020204" pitchFamily="34" charset="0"/>
              </a:rPr>
              <a:t>OpenSent</a:t>
            </a:r>
            <a:r>
              <a:rPr lang="en-US" sz="1799" b="1" dirty="0" smtClean="0">
                <a:solidFill>
                  <a:prstClr val="white"/>
                </a:solidFill>
                <a:latin typeface="Huawei Sans" panose="020C0503030203020204" pitchFamily="34" charset="0"/>
              </a:rPr>
              <a:t>, </a:t>
            </a:r>
            <a:r>
              <a:rPr lang="en-US" sz="1799" b="1" dirty="0" err="1" smtClean="0">
                <a:solidFill>
                  <a:prstClr val="white"/>
                </a:solidFill>
                <a:latin typeface="Huawei Sans" panose="020C0503030203020204" pitchFamily="34" charset="0"/>
              </a:rPr>
              <a:t>OpenConfirm</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75"/>
          <p:cNvSpPr/>
          <p:nvPr/>
        </p:nvSpPr>
        <p:spPr bwMode="gray">
          <a:xfrm>
            <a:off x="6115521" y="1258103"/>
            <a:ext cx="5625806"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rPr>
              <a:t>Established</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Straight Connector 52"/>
          <p:cNvCxnSpPr>
            <a:stCxn id="80" idx="1"/>
            <a:endCxn id="79" idx="3"/>
          </p:cNvCxnSpPr>
          <p:nvPr/>
        </p:nvCxnSpPr>
        <p:spPr bwMode="gray">
          <a:xfrm flipH="1">
            <a:off x="1953020" y="2450747"/>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413230" y="2229925"/>
            <a:ext cx="539789" cy="441645"/>
          </a:xfrm>
          <a:prstGeom prst="rect">
            <a:avLst/>
          </a:prstGeom>
          <a:noFill/>
        </p:spPr>
      </p:pic>
      <p:pic>
        <p:nvPicPr>
          <p:cNvPr id="8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626122" y="2229925"/>
            <a:ext cx="539789" cy="441645"/>
          </a:xfrm>
          <a:prstGeom prst="rect">
            <a:avLst/>
          </a:prstGeom>
          <a:noFill/>
        </p:spPr>
      </p:pic>
      <p:grpSp>
        <p:nvGrpSpPr>
          <p:cNvPr id="81" name="组合 80"/>
          <p:cNvGrpSpPr/>
          <p:nvPr/>
        </p:nvGrpSpPr>
        <p:grpSpPr bwMode="gray">
          <a:xfrm>
            <a:off x="2915351" y="2213623"/>
            <a:ext cx="751345" cy="392750"/>
            <a:chOff x="2855788" y="1929951"/>
            <a:chExt cx="751638" cy="392903"/>
          </a:xfrm>
        </p:grpSpPr>
        <p:sp>
          <p:nvSpPr>
            <p:cNvPr id="82"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84" name="矩形 83">
            <a:extLst>
              <a:ext uri="{FF2B5EF4-FFF2-40B4-BE49-F238E27FC236}">
                <a16:creationId xmlns="" xmlns:a16="http://schemas.microsoft.com/office/drawing/2014/main" id="{63EC1A45-DE44-4732-A300-8A63DEFB1977}"/>
              </a:ext>
            </a:extLst>
          </p:cNvPr>
          <p:cNvSpPr/>
          <p:nvPr/>
        </p:nvSpPr>
        <p:spPr bwMode="gray">
          <a:xfrm>
            <a:off x="4464127" y="2176786"/>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5198865" y="23204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86" name="矩形 85">
            <a:extLst>
              <a:ext uri="{FF2B5EF4-FFF2-40B4-BE49-F238E27FC236}">
                <a16:creationId xmlns="" xmlns:a16="http://schemas.microsoft.com/office/drawing/2014/main" id="{63EC1A45-DE44-4732-A300-8A63DEFB1977}"/>
              </a:ext>
            </a:extLst>
          </p:cNvPr>
          <p:cNvSpPr/>
          <p:nvPr/>
        </p:nvSpPr>
        <p:spPr bwMode="gray">
          <a:xfrm>
            <a:off x="643616" y="2135500"/>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a:off x="615039" y="229691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88" name="TextBox 120">
            <a:extLst>
              <a:ext uri="{FF2B5EF4-FFF2-40B4-BE49-F238E27FC236}">
                <a16:creationId xmlns="" xmlns:a16="http://schemas.microsoft.com/office/drawing/2014/main" id="{020D7A1D-EFAD-4C8C-B9DE-D0FAD269B77A}"/>
              </a:ext>
            </a:extLst>
          </p:cNvPr>
          <p:cNvSpPr txBox="1"/>
          <p:nvPr/>
        </p:nvSpPr>
        <p:spPr bwMode="gray">
          <a:xfrm>
            <a:off x="1413231" y="1808124"/>
            <a:ext cx="539790"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a:off x="4626122" y="1846691"/>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 xmlns:a16="http://schemas.microsoft.com/office/drawing/2014/main" id="{020D7A1D-EFAD-4C8C-B9DE-D0FAD269B77A}"/>
              </a:ext>
            </a:extLst>
          </p:cNvPr>
          <p:cNvSpPr txBox="1"/>
          <p:nvPr/>
        </p:nvSpPr>
        <p:spPr bwMode="gray">
          <a:xfrm>
            <a:off x="960119" y="3940571"/>
            <a:ext cx="992901" cy="276891"/>
          </a:xfrm>
          <a:prstGeom prst="rect">
            <a:avLst/>
          </a:prstGeom>
          <a:noFill/>
          <a:ln>
            <a:noFill/>
          </a:ln>
        </p:spPr>
        <p:txBody>
          <a:bodyPr wrap="square" rtlCol="0">
            <a:spAutoFit/>
          </a:bodyPr>
          <a:lstStyle/>
          <a:p>
            <a:pPr algn="ctr" fontAlgn="ctr"/>
            <a:r>
              <a:rPr lang="en-US" sz="1200" dirty="0" err="1" smtClean="0">
                <a:latin typeface="Huawei Sans" panose="020C0503030203020204" pitchFamily="34" charset="0"/>
              </a:rPr>
              <a:t>OpenSent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箭头连接符 109">
            <a:extLst>
              <a:ext uri="{FF2B5EF4-FFF2-40B4-BE49-F238E27FC236}">
                <a16:creationId xmlns="" xmlns:a16="http://schemas.microsoft.com/office/drawing/2014/main" id="{FC940677-F915-4522-BB5D-950A0690E721}"/>
              </a:ext>
            </a:extLst>
          </p:cNvPr>
          <p:cNvCxnSpPr>
            <a:cxnSpLocks/>
          </p:cNvCxnSpPr>
          <p:nvPr/>
        </p:nvCxnSpPr>
        <p:spPr bwMode="gray">
          <a:xfrm>
            <a:off x="2291348" y="3058913"/>
            <a:ext cx="1935934" cy="0"/>
          </a:xfrm>
          <a:prstGeom prst="straightConnector1">
            <a:avLst/>
          </a:prstGeom>
          <a:ln w="19050">
            <a:solidFill>
              <a:srgbClr val="00B050"/>
            </a:solidFill>
            <a:prstDash val="sysDash"/>
            <a:headEnd type="triangl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12" name="矩形 111"/>
          <p:cNvSpPr/>
          <p:nvPr/>
        </p:nvSpPr>
        <p:spPr bwMode="gray">
          <a:xfrm>
            <a:off x="2240000" y="2746500"/>
            <a:ext cx="2130269" cy="276891"/>
          </a:xfrm>
          <a:prstGeom prst="rect">
            <a:avLst/>
          </a:prstGeom>
        </p:spPr>
        <p:txBody>
          <a:bodyPr wrap="square">
            <a:spAutoFit/>
          </a:bodyPr>
          <a:lstStyle/>
          <a:p>
            <a:pPr algn="ctr" fontAlgn="ctr"/>
            <a:r>
              <a:rPr lang="en-US" sz="1200" dirty="0" smtClean="0">
                <a:latin typeface="Huawei Sans" panose="020C0503030203020204" pitchFamily="34" charset="0"/>
              </a:rPr>
              <a:t>TCP Connection Established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p:cNvSpPr/>
          <p:nvPr/>
        </p:nvSpPr>
        <p:spPr bwMode="gray">
          <a:xfrm>
            <a:off x="2980173" y="3184656"/>
            <a:ext cx="564358" cy="276891"/>
          </a:xfrm>
          <a:prstGeom prst="rect">
            <a:avLst/>
          </a:prstGeom>
        </p:spPr>
        <p:txBody>
          <a:bodyPr wrap="none">
            <a:spAutoFit/>
          </a:bodyPr>
          <a:lstStyle/>
          <a:p>
            <a:pPr algn="ctr" fontAlgn="ctr"/>
            <a:r>
              <a:rPr lang="en-US" sz="1200" dirty="0" smtClean="0">
                <a:latin typeface="Huawei Sans" panose="020C0503030203020204" pitchFamily="34" charset="0"/>
              </a:rPr>
              <a:t>Open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箭头连接符 113">
            <a:extLst>
              <a:ext uri="{FF2B5EF4-FFF2-40B4-BE49-F238E27FC236}">
                <a16:creationId xmlns="" xmlns:a16="http://schemas.microsoft.com/office/drawing/2014/main" id="{FC940677-F915-4522-BB5D-950A0690E721}"/>
              </a:ext>
            </a:extLst>
          </p:cNvPr>
          <p:cNvCxnSpPr>
            <a:cxnSpLocks/>
          </p:cNvCxnSpPr>
          <p:nvPr/>
        </p:nvCxnSpPr>
        <p:spPr bwMode="gray">
          <a:xfrm>
            <a:off x="2300063" y="3484493"/>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15" name="直接箭头连接符 114">
            <a:extLst>
              <a:ext uri="{FF2B5EF4-FFF2-40B4-BE49-F238E27FC236}">
                <a16:creationId xmlns="" xmlns:a16="http://schemas.microsoft.com/office/drawing/2014/main" id="{392BBF19-BFF5-4826-B492-9FF0DE47E265}"/>
              </a:ext>
            </a:extLst>
          </p:cNvPr>
          <p:cNvCxnSpPr>
            <a:cxnSpLocks/>
          </p:cNvCxnSpPr>
          <p:nvPr/>
        </p:nvCxnSpPr>
        <p:spPr bwMode="gray">
          <a:xfrm flipH="1">
            <a:off x="2291348" y="4035303"/>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16" name="矩形 115"/>
          <p:cNvSpPr/>
          <p:nvPr/>
        </p:nvSpPr>
        <p:spPr bwMode="gray">
          <a:xfrm>
            <a:off x="2979506" y="3742699"/>
            <a:ext cx="564358" cy="276891"/>
          </a:xfrm>
          <a:prstGeom prst="rect">
            <a:avLst/>
          </a:prstGeom>
        </p:spPr>
        <p:txBody>
          <a:bodyPr wrap="none">
            <a:spAutoFit/>
          </a:bodyPr>
          <a:lstStyle/>
          <a:p>
            <a:pPr algn="ctr" fontAlgn="ctr"/>
            <a:r>
              <a:rPr lang="en-US" sz="1200" dirty="0" smtClean="0">
                <a:latin typeface="Huawei Sans" panose="020C0503030203020204" pitchFamily="34" charset="0"/>
              </a:rPr>
              <a:t>Open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3" name="直接连接符 132"/>
          <p:cNvCxnSpPr/>
          <p:nvPr/>
        </p:nvCxnSpPr>
        <p:spPr bwMode="gray">
          <a:xfrm rot="16200000">
            <a:off x="1651625" y="3361442"/>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bwMode="gray">
          <a:xfrm rot="16200000">
            <a:off x="1659241" y="4502595"/>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9" name="矩形 148"/>
          <p:cNvSpPr/>
          <p:nvPr/>
        </p:nvSpPr>
        <p:spPr bwMode="gray">
          <a:xfrm>
            <a:off x="445915" y="5039138"/>
            <a:ext cx="5593288" cy="1331134"/>
          </a:xfrm>
          <a:prstGeom prst="rect">
            <a:avLst/>
          </a:prstGeom>
        </p:spPr>
        <p:txBody>
          <a:bodyPr wrap="square">
            <a:spAutoFit/>
          </a:bodyPr>
          <a:lstStyle/>
          <a:p>
            <a:pPr algn="just" fontAlgn="ctr">
              <a:lnSpc>
                <a:spcPct val="140000"/>
              </a:lnSpc>
              <a:spcBef>
                <a:spcPts val="792"/>
              </a:spcBef>
            </a:pPr>
            <a:r>
              <a:rPr lang="en-US" sz="1150" dirty="0" smtClean="0">
                <a:solidFill>
                  <a:prstClr val="black"/>
                </a:solidFill>
                <a:latin typeface="Huawei Sans" panose="020C0503030203020204" pitchFamily="34" charset="0"/>
              </a:rPr>
              <a:t>After the TCP three-way handshake is complete, the local end sends an Open message to establish a peer relationship and enters the </a:t>
            </a:r>
            <a:r>
              <a:rPr lang="en-US" sz="1150" dirty="0" err="1" smtClean="0">
                <a:solidFill>
                  <a:prstClr val="black"/>
                </a:solidFill>
                <a:latin typeface="Huawei Sans" panose="020C0503030203020204" pitchFamily="34" charset="0"/>
              </a:rPr>
              <a:t>OpenSent</a:t>
            </a:r>
            <a:r>
              <a:rPr lang="en-US" sz="1150" dirty="0" smtClean="0">
                <a:solidFill>
                  <a:prstClr val="black"/>
                </a:solidFill>
                <a:latin typeface="Huawei Sans" panose="020C0503030203020204" pitchFamily="34" charset="0"/>
              </a:rPr>
              <a:t> state. After receiving an Open message from the peer end and verifying that the parameters are correct, the local end sends a </a:t>
            </a:r>
            <a:r>
              <a:rPr lang="en-US" sz="1150" dirty="0" err="1" smtClean="0">
                <a:solidFill>
                  <a:prstClr val="black"/>
                </a:solidFill>
                <a:latin typeface="Huawei Sans" panose="020C0503030203020204" pitchFamily="34" charset="0"/>
              </a:rPr>
              <a:t>Keepalive</a:t>
            </a:r>
            <a:r>
              <a:rPr lang="en-US" sz="1150" dirty="0" smtClean="0">
                <a:solidFill>
                  <a:prstClr val="black"/>
                </a:solidFill>
                <a:latin typeface="Huawei Sans" panose="020C0503030203020204" pitchFamily="34" charset="0"/>
              </a:rPr>
              <a:t> message. Then the local end enters the </a:t>
            </a:r>
            <a:r>
              <a:rPr lang="en-US" sz="1150" dirty="0" err="1" smtClean="0">
                <a:solidFill>
                  <a:prstClr val="black"/>
                </a:solidFill>
                <a:latin typeface="Huawei Sans" panose="020C0503030203020204" pitchFamily="34" charset="0"/>
              </a:rPr>
              <a:t>OpenConfirm</a:t>
            </a:r>
            <a:r>
              <a:rPr lang="en-US" sz="1150" dirty="0" smtClean="0">
                <a:solidFill>
                  <a:prstClr val="black"/>
                </a:solidFill>
                <a:latin typeface="Huawei Sans" panose="020C0503030203020204" pitchFamily="34" charset="0"/>
              </a:rPr>
              <a:t> state.</a:t>
            </a:r>
            <a:endParaRPr lang="en-US" altLang="zh-CN" sz="11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gray">
          <a:xfrm>
            <a:off x="6115521" y="5077142"/>
            <a:ext cx="5625806" cy="835613"/>
          </a:xfrm>
          <a:prstGeom prst="rect">
            <a:avLst/>
          </a:prstGeom>
        </p:spPr>
        <p:txBody>
          <a:bodyPr wrap="square">
            <a:spAutoFit/>
          </a:bodyPr>
          <a:lstStyle/>
          <a:p>
            <a:pPr algn="just" fontAlgn="ctr">
              <a:lnSpc>
                <a:spcPct val="140000"/>
              </a:lnSpc>
              <a:spcBef>
                <a:spcPts val="792"/>
              </a:spcBef>
            </a:pPr>
            <a:r>
              <a:rPr lang="en-US" sz="1150" dirty="0" smtClean="0">
                <a:solidFill>
                  <a:prstClr val="black"/>
                </a:solidFill>
                <a:latin typeface="Huawei Sans" panose="020C0503030203020204" pitchFamily="34" charset="0"/>
              </a:rPr>
              <a:t>After entering the </a:t>
            </a:r>
            <a:r>
              <a:rPr lang="en-US" sz="1150" dirty="0" err="1" smtClean="0">
                <a:solidFill>
                  <a:prstClr val="black"/>
                </a:solidFill>
                <a:latin typeface="Huawei Sans" panose="020C0503030203020204" pitchFamily="34" charset="0"/>
              </a:rPr>
              <a:t>OpenConfirm</a:t>
            </a:r>
            <a:r>
              <a:rPr lang="en-US" sz="1150" dirty="0" smtClean="0">
                <a:solidFill>
                  <a:prstClr val="black"/>
                </a:solidFill>
                <a:latin typeface="Huawei Sans" panose="020C0503030203020204" pitchFamily="34" charset="0"/>
              </a:rPr>
              <a:t> state and receiving a </a:t>
            </a:r>
            <a:r>
              <a:rPr lang="en-US" sz="1150" dirty="0" err="1" smtClean="0">
                <a:solidFill>
                  <a:prstClr val="black"/>
                </a:solidFill>
                <a:latin typeface="Huawei Sans" panose="020C0503030203020204" pitchFamily="34" charset="0"/>
              </a:rPr>
              <a:t>Keepalive</a:t>
            </a:r>
            <a:r>
              <a:rPr lang="en-US" sz="1150" dirty="0" smtClean="0">
                <a:solidFill>
                  <a:prstClr val="black"/>
                </a:solidFill>
                <a:latin typeface="Huawei Sans" panose="020C0503030203020204" pitchFamily="34" charset="0"/>
              </a:rPr>
              <a:t> message from its peer, the BGP router enters the Established state. The peer relationship is then established.</a:t>
            </a:r>
            <a:endParaRPr lang="en-US" altLang="zh-CN" sz="115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1" name="直接箭头连接符 150"/>
          <p:cNvCxnSpPr/>
          <p:nvPr/>
        </p:nvCxnSpPr>
        <p:spPr bwMode="gray">
          <a:xfrm>
            <a:off x="1651625" y="3513199"/>
            <a:ext cx="0" cy="266788"/>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直接箭头连接符 152"/>
          <p:cNvCxnSpPr/>
          <p:nvPr/>
        </p:nvCxnSpPr>
        <p:spPr bwMode="gray">
          <a:xfrm>
            <a:off x="1651625" y="4376086"/>
            <a:ext cx="0" cy="278849"/>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4" name="TextBox 120">
            <a:extLst>
              <a:ext uri="{FF2B5EF4-FFF2-40B4-BE49-F238E27FC236}">
                <a16:creationId xmlns="" xmlns:a16="http://schemas.microsoft.com/office/drawing/2014/main" id="{020D7A1D-EFAD-4C8C-B9DE-D0FAD269B77A}"/>
              </a:ext>
            </a:extLst>
          </p:cNvPr>
          <p:cNvSpPr txBox="1"/>
          <p:nvPr/>
        </p:nvSpPr>
        <p:spPr bwMode="gray">
          <a:xfrm>
            <a:off x="776937" y="4736266"/>
            <a:ext cx="1173621" cy="276891"/>
          </a:xfrm>
          <a:prstGeom prst="rect">
            <a:avLst/>
          </a:prstGeom>
          <a:noFill/>
          <a:ln>
            <a:noFill/>
          </a:ln>
        </p:spPr>
        <p:txBody>
          <a:bodyPr wrap="square" rtlCol="0">
            <a:spAutoFit/>
          </a:bodyPr>
          <a:lstStyle/>
          <a:p>
            <a:pPr algn="ctr" fontAlgn="ctr"/>
            <a:r>
              <a:rPr lang="en-US" sz="1200" dirty="0" err="1" smtClean="0">
                <a:latin typeface="Huawei Sans" panose="020C0503030203020204" pitchFamily="34" charset="0"/>
              </a:rPr>
              <a:t>OpenConfirm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圆角矩形 75"/>
          <p:cNvSpPr/>
          <p:nvPr/>
        </p:nvSpPr>
        <p:spPr bwMode="gray">
          <a:xfrm>
            <a:off x="461003" y="1693059"/>
            <a:ext cx="5611207" cy="46923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1" name="Straight Connector 52"/>
          <p:cNvCxnSpPr>
            <a:stCxn id="163" idx="1"/>
            <a:endCxn id="162" idx="3"/>
          </p:cNvCxnSpPr>
          <p:nvPr/>
        </p:nvCxnSpPr>
        <p:spPr bwMode="gray">
          <a:xfrm flipH="1">
            <a:off x="7526781" y="2450747"/>
            <a:ext cx="26731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6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986991" y="2229925"/>
            <a:ext cx="539789" cy="441645"/>
          </a:xfrm>
          <a:prstGeom prst="rect">
            <a:avLst/>
          </a:prstGeom>
          <a:noFill/>
        </p:spPr>
      </p:pic>
      <p:pic>
        <p:nvPicPr>
          <p:cNvPr id="16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199883" y="2229925"/>
            <a:ext cx="539789" cy="441645"/>
          </a:xfrm>
          <a:prstGeom prst="rect">
            <a:avLst/>
          </a:prstGeom>
          <a:noFill/>
        </p:spPr>
      </p:pic>
      <p:grpSp>
        <p:nvGrpSpPr>
          <p:cNvPr id="164" name="组合 163"/>
          <p:cNvGrpSpPr/>
          <p:nvPr/>
        </p:nvGrpSpPr>
        <p:grpSpPr bwMode="gray">
          <a:xfrm>
            <a:off x="8489112" y="2213623"/>
            <a:ext cx="751345" cy="392750"/>
            <a:chOff x="2855788" y="1929951"/>
            <a:chExt cx="751638" cy="392903"/>
          </a:xfrm>
        </p:grpSpPr>
        <p:sp>
          <p:nvSpPr>
            <p:cNvPr id="165" name="Freeform 159"/>
            <p:cNvSpPr/>
            <p:nvPr/>
          </p:nvSpPr>
          <p:spPr bwMode="gray">
            <a:xfrm flipH="1">
              <a:off x="2855788" y="19299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p:cNvSpPr/>
            <p:nvPr/>
          </p:nvSpPr>
          <p:spPr bwMode="gray">
            <a:xfrm>
              <a:off x="2970626" y="2040645"/>
              <a:ext cx="551754" cy="276999"/>
            </a:xfrm>
            <a:prstGeom prst="rect">
              <a:avLst/>
            </a:prstGeom>
          </p:spPr>
          <p:txBody>
            <a:bodyPr wrap="none">
              <a:spAutoFit/>
            </a:bodyPr>
            <a:lstStyle/>
            <a:p>
              <a:pPr algn="ctr" fontAlgn="ctr"/>
              <a:r>
                <a:rPr lang="en-US" sz="1200" dirty="0" smtClean="0">
                  <a:latin typeface="Huawei Sans" panose="020C0503030203020204" pitchFamily="34" charset="0"/>
                </a:rPr>
                <a:t>WAN</a:t>
              </a:r>
              <a:endParaRPr lang="en-US" sz="1200" dirty="0">
                <a:latin typeface="Huawei Sans" panose="020C0503030203020204" pitchFamily="34" charset="0"/>
              </a:endParaRPr>
            </a:p>
          </p:txBody>
        </p:sp>
      </p:grpSp>
      <p:sp>
        <p:nvSpPr>
          <p:cNvPr id="167" name="矩形 166">
            <a:extLst>
              <a:ext uri="{FF2B5EF4-FFF2-40B4-BE49-F238E27FC236}">
                <a16:creationId xmlns="" xmlns:a16="http://schemas.microsoft.com/office/drawing/2014/main" id="{63EC1A45-DE44-4732-A300-8A63DEFB1977}"/>
              </a:ext>
            </a:extLst>
          </p:cNvPr>
          <p:cNvSpPr/>
          <p:nvPr/>
        </p:nvSpPr>
        <p:spPr bwMode="gray">
          <a:xfrm>
            <a:off x="10037888" y="2176786"/>
            <a:ext cx="1439438" cy="547922"/>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20">
            <a:extLst>
              <a:ext uri="{FF2B5EF4-FFF2-40B4-BE49-F238E27FC236}">
                <a16:creationId xmlns="" xmlns:a16="http://schemas.microsoft.com/office/drawing/2014/main" id="{020D7A1D-EFAD-4C8C-B9DE-D0FAD269B77A}"/>
              </a:ext>
            </a:extLst>
          </p:cNvPr>
          <p:cNvSpPr txBox="1"/>
          <p:nvPr/>
        </p:nvSpPr>
        <p:spPr bwMode="gray">
          <a:xfrm>
            <a:off x="10772626" y="232041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169" name="矩形 168">
            <a:extLst>
              <a:ext uri="{FF2B5EF4-FFF2-40B4-BE49-F238E27FC236}">
                <a16:creationId xmlns="" xmlns:a16="http://schemas.microsoft.com/office/drawing/2014/main" id="{63EC1A45-DE44-4732-A300-8A63DEFB1977}"/>
              </a:ext>
            </a:extLst>
          </p:cNvPr>
          <p:cNvSpPr/>
          <p:nvPr/>
        </p:nvSpPr>
        <p:spPr bwMode="gray">
          <a:xfrm>
            <a:off x="6217376" y="2135500"/>
            <a:ext cx="1439438" cy="58920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TextBox 120">
            <a:extLst>
              <a:ext uri="{FF2B5EF4-FFF2-40B4-BE49-F238E27FC236}">
                <a16:creationId xmlns="" xmlns:a16="http://schemas.microsoft.com/office/drawing/2014/main" id="{020D7A1D-EFAD-4C8C-B9DE-D0FAD269B77A}"/>
              </a:ext>
            </a:extLst>
          </p:cNvPr>
          <p:cNvSpPr txBox="1"/>
          <p:nvPr/>
        </p:nvSpPr>
        <p:spPr bwMode="gray">
          <a:xfrm>
            <a:off x="6188800" y="229691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171" name="TextBox 120">
            <a:extLst>
              <a:ext uri="{FF2B5EF4-FFF2-40B4-BE49-F238E27FC236}">
                <a16:creationId xmlns="" xmlns:a16="http://schemas.microsoft.com/office/drawing/2014/main" id="{020D7A1D-EFAD-4C8C-B9DE-D0FAD269B77A}"/>
              </a:ext>
            </a:extLst>
          </p:cNvPr>
          <p:cNvSpPr txBox="1"/>
          <p:nvPr/>
        </p:nvSpPr>
        <p:spPr bwMode="gray">
          <a:xfrm>
            <a:off x="6986991" y="1808124"/>
            <a:ext cx="53978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TextBox 120">
            <a:extLst>
              <a:ext uri="{FF2B5EF4-FFF2-40B4-BE49-F238E27FC236}">
                <a16:creationId xmlns="" xmlns:a16="http://schemas.microsoft.com/office/drawing/2014/main" id="{020D7A1D-EFAD-4C8C-B9DE-D0FAD269B77A}"/>
              </a:ext>
            </a:extLst>
          </p:cNvPr>
          <p:cNvSpPr txBox="1"/>
          <p:nvPr/>
        </p:nvSpPr>
        <p:spPr bwMode="gray">
          <a:xfrm>
            <a:off x="10199883" y="1846691"/>
            <a:ext cx="493279" cy="307657"/>
          </a:xfrm>
          <a:prstGeom prst="rect">
            <a:avLst/>
          </a:prstGeom>
          <a:noFill/>
          <a:ln>
            <a:noFill/>
          </a:ln>
        </p:spPr>
        <p:txBody>
          <a:bodyPr wrap="square" rtlCol="0">
            <a:spAutoFit/>
          </a:bodyPr>
          <a:lstStyle/>
          <a:p>
            <a:pPr algn="ctr" fontAlgn="ctr"/>
            <a:r>
              <a:rPr lang="en-US" sz="1399" b="1" dirty="0" smtClean="0">
                <a:latin typeface="Huawei Sans" panose="020C0503030203020204" pitchFamily="34" charset="0"/>
              </a:rPr>
              <a:t>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8" name="直接箭头连接符 177">
            <a:extLst>
              <a:ext uri="{FF2B5EF4-FFF2-40B4-BE49-F238E27FC236}">
                <a16:creationId xmlns="" xmlns:a16="http://schemas.microsoft.com/office/drawing/2014/main" id="{392BBF19-BFF5-4826-B492-9FF0DE47E265}"/>
              </a:ext>
            </a:extLst>
          </p:cNvPr>
          <p:cNvCxnSpPr>
            <a:cxnSpLocks/>
          </p:cNvCxnSpPr>
          <p:nvPr/>
        </p:nvCxnSpPr>
        <p:spPr bwMode="gray">
          <a:xfrm flipH="1">
            <a:off x="7865109" y="2979163"/>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79" name="矩形 178"/>
          <p:cNvSpPr/>
          <p:nvPr/>
        </p:nvSpPr>
        <p:spPr bwMode="gray">
          <a:xfrm>
            <a:off x="8553267" y="2686559"/>
            <a:ext cx="564358" cy="276891"/>
          </a:xfrm>
          <a:prstGeom prst="rect">
            <a:avLst/>
          </a:prstGeom>
        </p:spPr>
        <p:txBody>
          <a:bodyPr wrap="none">
            <a:spAutoFit/>
          </a:bodyPr>
          <a:lstStyle/>
          <a:p>
            <a:pPr algn="ctr" fontAlgn="ctr"/>
            <a:r>
              <a:rPr lang="en-US" sz="1200" dirty="0" smtClean="0">
                <a:latin typeface="Huawei Sans" panose="020C0503030203020204" pitchFamily="34" charset="0"/>
              </a:rPr>
              <a:t>Open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TextBox 120">
            <a:extLst>
              <a:ext uri="{FF2B5EF4-FFF2-40B4-BE49-F238E27FC236}">
                <a16:creationId xmlns="" xmlns:a16="http://schemas.microsoft.com/office/drawing/2014/main" id="{020D7A1D-EFAD-4C8C-B9DE-D0FAD269B77A}"/>
              </a:ext>
            </a:extLst>
          </p:cNvPr>
          <p:cNvSpPr txBox="1"/>
          <p:nvPr/>
        </p:nvSpPr>
        <p:spPr bwMode="gray">
          <a:xfrm>
            <a:off x="6400180" y="3679338"/>
            <a:ext cx="1173621" cy="276891"/>
          </a:xfrm>
          <a:prstGeom prst="rect">
            <a:avLst/>
          </a:prstGeom>
          <a:noFill/>
          <a:ln>
            <a:noFill/>
          </a:ln>
        </p:spPr>
        <p:txBody>
          <a:bodyPr wrap="square" rtlCol="0">
            <a:spAutoFit/>
          </a:bodyPr>
          <a:lstStyle/>
          <a:p>
            <a:pPr algn="ctr" fontAlgn="ctr"/>
            <a:r>
              <a:rPr lang="en-US" sz="1200" dirty="0" err="1" smtClean="0">
                <a:latin typeface="Huawei Sans" panose="020C0503030203020204" pitchFamily="34" charset="0"/>
              </a:rPr>
              <a:t>OpenConfirm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5" name="直接连接符 184"/>
          <p:cNvCxnSpPr/>
          <p:nvPr/>
        </p:nvCxnSpPr>
        <p:spPr bwMode="gray">
          <a:xfrm rot="16200000">
            <a:off x="7240057" y="3309206"/>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直接箭头连接符 185">
            <a:extLst>
              <a:ext uri="{FF2B5EF4-FFF2-40B4-BE49-F238E27FC236}">
                <a16:creationId xmlns="" xmlns:a16="http://schemas.microsoft.com/office/drawing/2014/main" id="{392BBF19-BFF5-4826-B492-9FF0DE47E265}"/>
              </a:ext>
            </a:extLst>
          </p:cNvPr>
          <p:cNvCxnSpPr>
            <a:cxnSpLocks/>
          </p:cNvCxnSpPr>
          <p:nvPr/>
        </p:nvCxnSpPr>
        <p:spPr bwMode="gray">
          <a:xfrm flipH="1">
            <a:off x="7865109" y="4059288"/>
            <a:ext cx="1935934" cy="0"/>
          </a:xfrm>
          <a:prstGeom prst="straightConnector1">
            <a:avLst/>
          </a:prstGeom>
          <a:ln w="19050">
            <a:solidFill>
              <a:srgbClr val="0070C0"/>
            </a:solidFill>
            <a:prstDash val="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87" name="矩形 186"/>
          <p:cNvSpPr/>
          <p:nvPr/>
        </p:nvSpPr>
        <p:spPr bwMode="gray">
          <a:xfrm>
            <a:off x="8408888" y="3766684"/>
            <a:ext cx="853119" cy="276999"/>
          </a:xfrm>
          <a:prstGeom prst="rect">
            <a:avLst/>
          </a:prstGeom>
        </p:spPr>
        <p:txBody>
          <a:bodyPr wrap="none">
            <a:spAutoFit/>
          </a:bodyPr>
          <a:lstStyle/>
          <a:p>
            <a:pPr algn="ctr" fontAlgn="ctr"/>
            <a:r>
              <a:rPr lang="en-US" sz="1200" dirty="0" err="1" smtClean="0">
                <a:latin typeface="Huawei Sans" panose="020C0503030203020204" pitchFamily="34" charset="0"/>
              </a:rPr>
              <a:t>Keepalive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9" name="直接连接符 188"/>
          <p:cNvCxnSpPr/>
          <p:nvPr/>
        </p:nvCxnSpPr>
        <p:spPr bwMode="gray">
          <a:xfrm rot="16200000">
            <a:off x="7240057" y="3963151"/>
            <a:ext cx="0" cy="3046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bwMode="gray">
          <a:xfrm>
            <a:off x="7232441" y="3469498"/>
            <a:ext cx="0" cy="186263"/>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1" name="直接箭头连接符 190"/>
          <p:cNvCxnSpPr/>
          <p:nvPr/>
        </p:nvCxnSpPr>
        <p:spPr bwMode="gray">
          <a:xfrm>
            <a:off x="7232441" y="3940570"/>
            <a:ext cx="0" cy="174922"/>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5" name="TextBox 120">
            <a:extLst>
              <a:ext uri="{FF2B5EF4-FFF2-40B4-BE49-F238E27FC236}">
                <a16:creationId xmlns="" xmlns:a16="http://schemas.microsoft.com/office/drawing/2014/main" id="{020D7A1D-EFAD-4C8C-B9DE-D0FAD269B77A}"/>
              </a:ext>
            </a:extLst>
          </p:cNvPr>
          <p:cNvSpPr txBox="1"/>
          <p:nvPr/>
        </p:nvSpPr>
        <p:spPr bwMode="gray">
          <a:xfrm>
            <a:off x="6400180" y="4208299"/>
            <a:ext cx="1173621" cy="276891"/>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Established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圆角矩形 75"/>
          <p:cNvSpPr/>
          <p:nvPr/>
        </p:nvSpPr>
        <p:spPr bwMode="gray">
          <a:xfrm>
            <a:off x="6116732" y="1693059"/>
            <a:ext cx="5611207" cy="46923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2835794" y="4378027"/>
            <a:ext cx="853119" cy="276999"/>
          </a:xfrm>
          <a:prstGeom prst="rect">
            <a:avLst/>
          </a:prstGeom>
        </p:spPr>
        <p:txBody>
          <a:bodyPr wrap="none">
            <a:spAutoFit/>
          </a:bodyPr>
          <a:lstStyle/>
          <a:p>
            <a:pPr algn="ctr" fontAlgn="ctr"/>
            <a:r>
              <a:rPr lang="en-US" sz="1200" dirty="0" err="1" smtClean="0">
                <a:latin typeface="Huawei Sans" panose="020C0503030203020204" pitchFamily="34" charset="0"/>
              </a:rPr>
              <a:t>Keepalive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a:extLst>
              <a:ext uri="{FF2B5EF4-FFF2-40B4-BE49-F238E27FC236}">
                <a16:creationId xmlns="" xmlns:a16="http://schemas.microsoft.com/office/drawing/2014/main" id="{FC940677-F915-4522-BB5D-950A0690E721}"/>
              </a:ext>
            </a:extLst>
          </p:cNvPr>
          <p:cNvCxnSpPr>
            <a:cxnSpLocks/>
          </p:cNvCxnSpPr>
          <p:nvPr/>
        </p:nvCxnSpPr>
        <p:spPr bwMode="gray">
          <a:xfrm>
            <a:off x="2300063" y="4677864"/>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8410168" y="3081090"/>
            <a:ext cx="853119" cy="276999"/>
          </a:xfrm>
          <a:prstGeom prst="rect">
            <a:avLst/>
          </a:prstGeom>
        </p:spPr>
        <p:txBody>
          <a:bodyPr wrap="none">
            <a:spAutoFit/>
          </a:bodyPr>
          <a:lstStyle/>
          <a:p>
            <a:pPr algn="ctr" fontAlgn="ctr"/>
            <a:r>
              <a:rPr lang="en-US" sz="1200" dirty="0" err="1" smtClean="0">
                <a:latin typeface="Huawei Sans" panose="020C0503030203020204" pitchFamily="34" charset="0"/>
              </a:rPr>
              <a:t>Keepalive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a:extLst>
              <a:ext uri="{FF2B5EF4-FFF2-40B4-BE49-F238E27FC236}">
                <a16:creationId xmlns="" xmlns:a16="http://schemas.microsoft.com/office/drawing/2014/main" id="{FC940677-F915-4522-BB5D-950A0690E721}"/>
              </a:ext>
            </a:extLst>
          </p:cNvPr>
          <p:cNvCxnSpPr>
            <a:cxnSpLocks/>
          </p:cNvCxnSpPr>
          <p:nvPr/>
        </p:nvCxnSpPr>
        <p:spPr bwMode="gray">
          <a:xfrm>
            <a:off x="7874437" y="3380928"/>
            <a:ext cx="1935934" cy="0"/>
          </a:xfrm>
          <a:prstGeom prst="straightConnector1">
            <a:avLst/>
          </a:prstGeom>
          <a:ln w="19050">
            <a:solidFill>
              <a:srgbClr val="00B05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71" name="五边形 70"/>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73" name="燕尾形 72"/>
          <p:cNvSpPr/>
          <p:nvPr/>
        </p:nvSpPr>
        <p:spPr bwMode="auto">
          <a:xfrm>
            <a:off x="7808325" y="-2762"/>
            <a:ext cx="134407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Protocol Entry</a:t>
            </a:r>
            <a:endParaRPr lang="en-US" altLang="zh-CN" sz="1050" dirty="0">
              <a:latin typeface="Huawei Sans" panose="020C0503030203020204" pitchFamily="34" charset="0"/>
              <a:sym typeface="Huawei Sans" panose="020C0503030203020204" pitchFamily="34" charset="0"/>
            </a:endParaRPr>
          </a:p>
        </p:txBody>
      </p:sp>
      <p:sp>
        <p:nvSpPr>
          <p:cNvPr id="74" name="燕尾形 73"/>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auto">
          <a:xfrm>
            <a:off x="5840078" y="-2762"/>
            <a:ext cx="2060364"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Message and State Machine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76" name="燕尾形 75"/>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3464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Peer </a:t>
            </a:r>
            <a:r>
              <a:rPr lang="en-US" altLang="zh-CN" dirty="0" smtClean="0"/>
              <a:t>Table</a:t>
            </a:r>
            <a:endParaRPr lang="zh-CN" altLang="en-US" dirty="0"/>
          </a:p>
        </p:txBody>
      </p:sp>
      <p:sp>
        <p:nvSpPr>
          <p:cNvPr id="3" name="矩形 2"/>
          <p:cNvSpPr/>
          <p:nvPr/>
        </p:nvSpPr>
        <p:spPr bwMode="gray">
          <a:xfrm>
            <a:off x="1594178" y="1329382"/>
            <a:ext cx="8996023" cy="1814856"/>
          </a:xfrm>
          <a:prstGeom prst="rect">
            <a:avLst/>
          </a:prstGeom>
          <a:solidFill>
            <a:srgbClr val="F4FBFE"/>
          </a:solidFill>
          <a:ln>
            <a:solidFill>
              <a:srgbClr val="99DFF9"/>
            </a:solidFill>
          </a:ln>
        </p:spPr>
        <p:txBody>
          <a:bodyPr wrap="square">
            <a:spAutoFit/>
          </a:bodyPr>
          <a:lstStyle/>
          <a:p>
            <a:pPr defTabSz="914034" fontAlgn="ctr"/>
            <a:r>
              <a:rPr lang="en-US" sz="1399" dirty="0" smtClean="0">
                <a:solidFill>
                  <a:prstClr val="black"/>
                </a:solidFill>
                <a:latin typeface="Huawei Sans" panose="020C0503030203020204" pitchFamily="34" charset="0"/>
              </a:rPr>
              <a:t>&lt;R1&gt;display </a:t>
            </a:r>
            <a:r>
              <a:rPr lang="en-US" sz="1399" dirty="0" err="1" smtClean="0">
                <a:solidFill>
                  <a:prstClr val="black"/>
                </a:solidFill>
                <a:latin typeface="Huawei Sans" panose="020C0503030203020204" pitchFamily="34" charset="0"/>
              </a:rPr>
              <a:t>bgp</a:t>
            </a:r>
            <a:r>
              <a:rPr lang="en-US" sz="1399" dirty="0" smtClean="0">
                <a:solidFill>
                  <a:prstClr val="black"/>
                </a:solidFill>
                <a:latin typeface="Huawei Sans" panose="020C0503030203020204" pitchFamily="34" charset="0"/>
              </a:rPr>
              <a:t> peer</a:t>
            </a:r>
          </a:p>
          <a:p>
            <a:pPr defTabSz="914034" fontAlgn="ctr"/>
            <a:r>
              <a:rPr lang="en-US" sz="1399" b="1" dirty="0" smtClean="0">
                <a:solidFill>
                  <a:prstClr val="black"/>
                </a:solidFill>
                <a:latin typeface="Huawei Sans" panose="020C0503030203020204" pitchFamily="34" charset="0"/>
              </a:rPr>
              <a:t> </a:t>
            </a:r>
            <a:r>
              <a:rPr lang="en-US" sz="1399" dirty="0" smtClean="0">
                <a:solidFill>
                  <a:prstClr val="black"/>
                </a:solidFill>
                <a:latin typeface="Huawei Sans" panose="020C0503030203020204" pitchFamily="34" charset="0"/>
              </a:rPr>
              <a:t>BGP local router ID : 10.0.1.1</a:t>
            </a:r>
            <a:endParaRPr lang="en-US" altLang="zh-CN" sz="1399"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914034" fontAlgn="ctr"/>
            <a:r>
              <a:rPr lang="en-US" sz="1399" dirty="0" smtClean="0">
                <a:solidFill>
                  <a:prstClr val="black"/>
                </a:solidFill>
                <a:latin typeface="Huawei Sans" panose="020C0503030203020204" pitchFamily="34" charset="0"/>
              </a:rPr>
              <a:t> Local AS number : 100</a:t>
            </a:r>
          </a:p>
          <a:p>
            <a:pPr defTabSz="914034" fontAlgn="ctr"/>
            <a:r>
              <a:rPr lang="en-US" sz="1399" dirty="0" smtClean="0">
                <a:solidFill>
                  <a:prstClr val="black"/>
                </a:solidFill>
                <a:latin typeface="Huawei Sans" panose="020C0503030203020204" pitchFamily="34" charset="0"/>
              </a:rPr>
              <a:t> Total number of peers : 1                Peers in established state : 1</a:t>
            </a:r>
          </a:p>
          <a:p>
            <a:pPr defTabSz="914034" fontAlgn="ctr"/>
            <a:endParaRPr lang="en-US" altLang="zh-CN" sz="1399"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914034" fontAlgn="ctr"/>
            <a:r>
              <a:rPr lang="en-US" sz="1399" dirty="0" smtClean="0">
                <a:solidFill>
                  <a:prstClr val="black"/>
                </a:solidFill>
                <a:latin typeface="Huawei Sans" panose="020C0503030203020204" pitchFamily="34" charset="0"/>
              </a:rPr>
              <a:t>  Peer              V         AS  </a:t>
            </a:r>
            <a:r>
              <a:rPr lang="en-US" sz="1399" dirty="0" err="1" smtClean="0">
                <a:solidFill>
                  <a:prstClr val="black"/>
                </a:solidFill>
                <a:latin typeface="Huawei Sans" panose="020C0503030203020204" pitchFamily="34" charset="0"/>
              </a:rPr>
              <a:t>MsgRcvd</a:t>
            </a:r>
            <a:r>
              <a:rPr lang="en-US" sz="1399" dirty="0" smtClean="0">
                <a:solidFill>
                  <a:prstClr val="black"/>
                </a:solidFill>
                <a:latin typeface="Huawei Sans" panose="020C0503030203020204" pitchFamily="34" charset="0"/>
              </a:rPr>
              <a:t>  </a:t>
            </a:r>
            <a:r>
              <a:rPr lang="en-US" sz="1399" dirty="0" err="1" smtClean="0">
                <a:solidFill>
                  <a:prstClr val="black"/>
                </a:solidFill>
                <a:latin typeface="Huawei Sans" panose="020C0503030203020204" pitchFamily="34" charset="0"/>
              </a:rPr>
              <a:t>MsgSent</a:t>
            </a:r>
            <a:r>
              <a:rPr lang="en-US" sz="1399" dirty="0" smtClean="0">
                <a:solidFill>
                  <a:prstClr val="black"/>
                </a:solidFill>
                <a:latin typeface="Huawei Sans" panose="020C0503030203020204" pitchFamily="34" charset="0"/>
              </a:rPr>
              <a:t>  </a:t>
            </a:r>
            <a:r>
              <a:rPr lang="en-US" sz="1399" dirty="0" err="1" smtClean="0">
                <a:solidFill>
                  <a:prstClr val="black"/>
                </a:solidFill>
                <a:latin typeface="Huawei Sans" panose="020C0503030203020204" pitchFamily="34" charset="0"/>
              </a:rPr>
              <a:t>OutQ</a:t>
            </a:r>
            <a:r>
              <a:rPr lang="en-US" sz="1399" dirty="0" smtClean="0">
                <a:solidFill>
                  <a:prstClr val="black"/>
                </a:solidFill>
                <a:latin typeface="Huawei Sans" panose="020C0503030203020204" pitchFamily="34" charset="0"/>
              </a:rPr>
              <a:t>      Up/Down            State           </a:t>
            </a:r>
            <a:r>
              <a:rPr lang="en-US" sz="1399" dirty="0" err="1" smtClean="0">
                <a:solidFill>
                  <a:prstClr val="black"/>
                </a:solidFill>
                <a:latin typeface="Huawei Sans" panose="020C0503030203020204" pitchFamily="34" charset="0"/>
              </a:rPr>
              <a:t>PrefRcv</a:t>
            </a:r>
            <a:endParaRPr lang="en-US" altLang="zh-CN" sz="1399"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914034" fontAlgn="ctr"/>
            <a:endParaRPr lang="en-US" altLang="zh-CN" sz="1399"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914034" fontAlgn="ctr"/>
            <a:r>
              <a:rPr lang="en-US" sz="1399" dirty="0" smtClean="0">
                <a:solidFill>
                  <a:prstClr val="black"/>
                </a:solidFill>
                <a:latin typeface="Huawei Sans" panose="020C0503030203020204" pitchFamily="34" charset="0"/>
              </a:rPr>
              <a:t>10.0.12.2         4         100    25719    25714        0          0428h32m     Established           1</a:t>
            </a:r>
            <a:endParaRPr lang="en-US" sz="1399" dirty="0">
              <a:solidFill>
                <a:prstClr val="black"/>
              </a:solidFill>
              <a:latin typeface="Huawei Sans" panose="020C0503030203020204" pitchFamily="34" charset="0"/>
            </a:endParaRPr>
          </a:p>
        </p:txBody>
      </p:sp>
      <p:sp>
        <p:nvSpPr>
          <p:cNvPr id="6" name="文本占位符 112"/>
          <p:cNvSpPr txBox="1">
            <a:spLocks/>
          </p:cNvSpPr>
          <p:nvPr/>
        </p:nvSpPr>
        <p:spPr>
          <a:xfrm>
            <a:off x="1594178" y="3144238"/>
            <a:ext cx="8996024" cy="323751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600" dirty="0" smtClean="0">
                <a:latin typeface="Huawei Sans" panose="020C0503030203020204" pitchFamily="34" charset="0"/>
              </a:rPr>
              <a:t>You can run the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bgp</a:t>
            </a:r>
            <a:r>
              <a:rPr lang="en-US" sz="1600" b="1" dirty="0" smtClean="0">
                <a:latin typeface="Huawei Sans" panose="020C0503030203020204" pitchFamily="34" charset="0"/>
              </a:rPr>
              <a:t> peer</a:t>
            </a:r>
            <a:r>
              <a:rPr lang="en-US" sz="1600" dirty="0" smtClean="0">
                <a:latin typeface="Huawei Sans" panose="020C0503030203020204" pitchFamily="34" charset="0"/>
              </a:rPr>
              <a:t> command to check the BGP peer table. The parameters in the command output are described as follows: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spcBef>
                <a:spcPts val="792"/>
              </a:spcBef>
            </a:pPr>
            <a:r>
              <a:rPr lang="en-US" sz="1400" dirty="0" smtClean="0">
                <a:latin typeface="Huawei Sans" panose="020C0503030203020204" pitchFamily="34" charset="0"/>
              </a:rPr>
              <a:t>Peer: indicates the IP address of the peer.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spcBef>
                <a:spcPts val="792"/>
              </a:spcBef>
            </a:pPr>
            <a:r>
              <a:rPr lang="en-US" sz="1400" dirty="0" smtClean="0">
                <a:latin typeface="Huawei Sans" panose="020C0503030203020204" pitchFamily="34" charset="0"/>
              </a:rPr>
              <a:t>V: indicates the BGP version used on the peer.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spcBef>
                <a:spcPts val="792"/>
              </a:spcBef>
            </a:pPr>
            <a:r>
              <a:rPr lang="en-US" sz="1400" dirty="0" smtClean="0">
                <a:latin typeface="Huawei Sans" panose="020C0503030203020204" pitchFamily="34" charset="0"/>
              </a:rPr>
              <a:t>AS: indicates the AS number.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spcBef>
                <a:spcPts val="792"/>
              </a:spcBef>
            </a:pPr>
            <a:r>
              <a:rPr lang="en-US" sz="1400" dirty="0" smtClean="0">
                <a:solidFill>
                  <a:prstClr val="black"/>
                </a:solidFill>
                <a:latin typeface="Huawei Sans" panose="020C0503030203020204" pitchFamily="34" charset="0"/>
              </a:rPr>
              <a:t>Up/Down: indicates the period of time during which a BGP session keeps the current state.</a:t>
            </a:r>
            <a:endParaRPr lang="en-US" altLang="zh-CN" sz="1400"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lvl="1" fontAlgn="ctr">
              <a:spcBef>
                <a:spcPts val="792"/>
              </a:spcBef>
            </a:pPr>
            <a:r>
              <a:rPr lang="en-US" sz="1400" dirty="0" smtClean="0">
                <a:solidFill>
                  <a:prstClr val="black"/>
                </a:solidFill>
                <a:latin typeface="Huawei Sans" panose="020C0503030203020204" pitchFamily="34" charset="0"/>
              </a:rPr>
              <a:t>State: indicates the status of the peer.</a:t>
            </a:r>
            <a:endParaRPr lang="en-US" altLang="zh-CN" sz="1400" kern="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lvl="1" fontAlgn="ctr">
              <a:spcBef>
                <a:spcPts val="792"/>
              </a:spcBef>
            </a:pPr>
            <a:r>
              <a:rPr lang="en-US" sz="1400" dirty="0" err="1" smtClean="0">
                <a:solidFill>
                  <a:prstClr val="black"/>
                </a:solidFill>
                <a:latin typeface="Huawei Sans" panose="020C0503030203020204" pitchFamily="34" charset="0"/>
              </a:rPr>
              <a:t>PrefRcv</a:t>
            </a:r>
            <a:r>
              <a:rPr lang="en-US" sz="1400" dirty="0" smtClean="0">
                <a:solidFill>
                  <a:prstClr val="black"/>
                </a:solidFill>
                <a:latin typeface="Huawei Sans" panose="020C0503030203020204" pitchFamily="34" charset="0"/>
              </a:rPr>
              <a:t>: indicates the number of route prefixes sent from the peer.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7808325" y="-2762"/>
            <a:ext cx="134407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Protocol Entry</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1" name="燕尾形 20"/>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840690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Routing Table (1</a:t>
            </a:r>
            <a:r>
              <a:rPr lang="en-US" altLang="zh-CN" dirty="0" smtClean="0"/>
              <a:t>)</a:t>
            </a:r>
            <a:endParaRPr lang="zh-CN" altLang="en-US" dirty="0"/>
          </a:p>
        </p:txBody>
      </p:sp>
      <p:sp>
        <p:nvSpPr>
          <p:cNvPr id="3" name="文本占位符 112"/>
          <p:cNvSpPr txBox="1">
            <a:spLocks/>
          </p:cNvSpPr>
          <p:nvPr/>
        </p:nvSpPr>
        <p:spPr>
          <a:xfrm>
            <a:off x="2114550" y="3645057"/>
            <a:ext cx="7864664" cy="273669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599" dirty="0" smtClean="0">
                <a:latin typeface="Huawei Sans" panose="020C0503030203020204" pitchFamily="34" charset="0"/>
              </a:rPr>
              <a:t>Run the </a:t>
            </a:r>
            <a:r>
              <a:rPr lang="en-US" sz="1599" b="1" dirty="0" smtClean="0">
                <a:latin typeface="Huawei Sans" panose="020C0503030203020204" pitchFamily="34" charset="0"/>
              </a:rPr>
              <a:t>display </a:t>
            </a:r>
            <a:r>
              <a:rPr lang="en-US" sz="1599" b="1" dirty="0" err="1" smtClean="0">
                <a:latin typeface="Huawei Sans" panose="020C0503030203020204" pitchFamily="34" charset="0"/>
              </a:rPr>
              <a:t>bgp</a:t>
            </a:r>
            <a:r>
              <a:rPr lang="en-US" sz="1599" b="1" dirty="0" smtClean="0">
                <a:latin typeface="Huawei Sans" panose="020C0503030203020204" pitchFamily="34" charset="0"/>
              </a:rPr>
              <a:t> routing-table</a:t>
            </a:r>
            <a:r>
              <a:rPr lang="en-US" sz="1599" dirty="0" smtClean="0">
                <a:latin typeface="Huawei Sans" panose="020C0503030203020204" pitchFamily="34" charset="0"/>
              </a:rPr>
              <a:t> command on the device to check the BGP routing table.</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399" dirty="0" smtClean="0">
                <a:latin typeface="Huawei Sans" panose="020C0503030203020204" pitchFamily="34" charset="0"/>
              </a:rPr>
              <a:t>Network: indicates the destination network address and subnet mask of the route.</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399" dirty="0" err="1" smtClean="0">
                <a:latin typeface="Huawei Sans" panose="020C0503030203020204" pitchFamily="34" charset="0"/>
              </a:rPr>
              <a:t>NextHop</a:t>
            </a:r>
            <a:r>
              <a:rPr lang="en-US" sz="1399" dirty="0" smtClean="0">
                <a:latin typeface="Huawei Sans" panose="020C0503030203020204" pitchFamily="34" charset="0"/>
              </a:rPr>
              <a:t>: indicates the IP address of the next hop.</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99" dirty="0" smtClean="0">
                <a:latin typeface="Huawei Sans" panose="020C0503030203020204" pitchFamily="34" charset="0"/>
              </a:rPr>
              <a:t>To check detailed information about a route, run the </a:t>
            </a:r>
            <a:r>
              <a:rPr lang="en-US" sz="1599" b="1" dirty="0" smtClean="0">
                <a:latin typeface="Huawei Sans" panose="020C0503030203020204" pitchFamily="34" charset="0"/>
              </a:rPr>
              <a:t>display </a:t>
            </a:r>
            <a:r>
              <a:rPr lang="en-US" sz="1599" b="1" dirty="0" err="1" smtClean="0">
                <a:latin typeface="Huawei Sans" panose="020C0503030203020204" pitchFamily="34" charset="0"/>
              </a:rPr>
              <a:t>bgp</a:t>
            </a:r>
            <a:r>
              <a:rPr lang="en-US" sz="1599" b="1" dirty="0" smtClean="0">
                <a:latin typeface="Huawei Sans" panose="020C0503030203020204" pitchFamily="34" charset="0"/>
              </a:rPr>
              <a:t> routing-table </a:t>
            </a:r>
            <a:r>
              <a:rPr lang="en-US" sz="1599" i="1" dirty="0" smtClean="0">
                <a:latin typeface="Huawei Sans" panose="020C0503030203020204" pitchFamily="34" charset="0"/>
              </a:rPr>
              <a:t>ipv4-address { mask | mask-length}</a:t>
            </a:r>
            <a:r>
              <a:rPr lang="en-US" sz="1599" dirty="0" smtClean="0">
                <a:latin typeface="Huawei Sans" panose="020C0503030203020204" pitchFamily="34" charset="0"/>
              </a:rPr>
              <a:t> command. This command displays detailed information about matched BGP routes.</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 name="表格 10"/>
          <p:cNvGraphicFramePr>
            <a:graphicFrameLocks noGrp="1"/>
          </p:cNvGraphicFramePr>
          <p:nvPr>
            <p:extLst/>
          </p:nvPr>
        </p:nvGraphicFramePr>
        <p:xfrm>
          <a:off x="2203261" y="1619878"/>
          <a:ext cx="7785478" cy="2005965"/>
        </p:xfrm>
        <a:graphic>
          <a:graphicData uri="http://schemas.openxmlformats.org/drawingml/2006/table">
            <a:tbl>
              <a:tblPr/>
              <a:tblGrid>
                <a:gridCol w="543402"/>
                <a:gridCol w="1798169"/>
                <a:gridCol w="829924"/>
                <a:gridCol w="1528115"/>
                <a:gridCol w="1452367"/>
                <a:gridCol w="795302"/>
                <a:gridCol w="838199"/>
              </a:tblGrid>
              <a:tr h="171450">
                <a:tc gridSpan="3">
                  <a:txBody>
                    <a:bodyPr/>
                    <a:lstStyle/>
                    <a:p>
                      <a:pPr algn="l" fontAlgn="ctr"/>
                      <a:r>
                        <a:rPr lang="en-US" sz="1400" dirty="0" smtClean="0">
                          <a:latin typeface="Huawei Sans" panose="020C0503030203020204" pitchFamily="34" charset="0"/>
                        </a:rPr>
                        <a:t>&lt;R1&gt;display </a:t>
                      </a:r>
                      <a:r>
                        <a:rPr lang="en-US" sz="1400" dirty="0" err="1" smtClean="0">
                          <a:latin typeface="Huawei Sans" panose="020C0503030203020204" pitchFamily="34" charset="0"/>
                        </a:rPr>
                        <a:t>bgp</a:t>
                      </a:r>
                      <a:r>
                        <a:rPr lang="en-US" sz="1400" dirty="0" smtClean="0">
                          <a:latin typeface="Huawei Sans" panose="020C0503030203020204" pitchFamily="34" charset="0"/>
                        </a:rPr>
                        <a:t> routing-table </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gridSpan="3">
                  <a:txBody>
                    <a:bodyPr/>
                    <a:lstStyle/>
                    <a:p>
                      <a:pPr algn="l" fontAlgn="ctr"/>
                      <a:r>
                        <a:rPr lang="en-US" sz="1400" dirty="0" smtClean="0">
                          <a:latin typeface="Huawei Sans" panose="020C0503030203020204" pitchFamily="34" charset="0"/>
                        </a:rPr>
                        <a:t> BGP Local router ID is 10.0.1.1 </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gridSpan="4">
                  <a:txBody>
                    <a:bodyPr/>
                    <a:lstStyle/>
                    <a:p>
                      <a:pPr algn="l" fontAlgn="ctr"/>
                      <a:r>
                        <a:rPr lang="en-US" sz="1400" dirty="0" smtClean="0">
                          <a:latin typeface="Huawei Sans" panose="020C0503030203020204" pitchFamily="34" charset="0"/>
                        </a:rPr>
                        <a:t> Status codes: * - valid, &gt; - best, d - damped,</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gridSpan="5">
                  <a:txBody>
                    <a:bodyPr/>
                    <a:lstStyle/>
                    <a:p>
                      <a:pPr algn="l" fontAlgn="ctr"/>
                      <a:r>
                        <a:rPr lang="en-US" sz="1400" dirty="0" smtClean="0">
                          <a:latin typeface="Huawei Sans" panose="020C0503030203020204" pitchFamily="34" charset="0"/>
                        </a:rPr>
                        <a:t>               h - history,  </a:t>
                      </a:r>
                      <a:r>
                        <a:rPr lang="en-US" sz="1400" dirty="0" err="1" smtClean="0">
                          <a:latin typeface="Huawei Sans" panose="020C0503030203020204" pitchFamily="34" charset="0"/>
                        </a:rPr>
                        <a:t>i</a:t>
                      </a:r>
                      <a:r>
                        <a:rPr lang="en-US" sz="1400" dirty="0" smtClean="0">
                          <a:latin typeface="Huawei Sans" panose="020C0503030203020204" pitchFamily="34" charset="0"/>
                        </a:rPr>
                        <a:t> - internal, s - suppressed, S - Stale</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gridSpan="4">
                  <a:txBody>
                    <a:bodyPr/>
                    <a:lstStyle/>
                    <a:p>
                      <a:pPr algn="l" fontAlgn="ctr"/>
                      <a:r>
                        <a:rPr lang="en-US" sz="1400" dirty="0" smtClean="0">
                          <a:latin typeface="Huawei Sans" panose="020C0503030203020204" pitchFamily="34" charset="0"/>
                        </a:rPr>
                        <a:t>               Origin : </a:t>
                      </a:r>
                      <a:r>
                        <a:rPr lang="en-US" sz="1400" dirty="0" err="1" smtClean="0">
                          <a:latin typeface="Huawei Sans" panose="020C0503030203020204" pitchFamily="34" charset="0"/>
                        </a:rPr>
                        <a:t>i</a:t>
                      </a:r>
                      <a:r>
                        <a:rPr lang="en-US" sz="1400" dirty="0" smtClean="0">
                          <a:latin typeface="Huawei Sans" panose="020C0503030203020204" pitchFamily="34" charset="0"/>
                        </a:rPr>
                        <a:t> - IGP, e - EGP, ? - incomplete</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gridSpan="2">
                  <a:txBody>
                    <a:bodyPr/>
                    <a:lstStyle/>
                    <a:p>
                      <a:pPr algn="l" fontAlgn="ctr"/>
                      <a:r>
                        <a:rPr lang="en-US" sz="1400" dirty="0" smtClean="0">
                          <a:latin typeface="Huawei Sans" panose="020C0503030203020204" pitchFamily="34" charset="0"/>
                        </a:rPr>
                        <a:t> Total Number of Routes: 2</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a:txBody>
                    <a:bodyPr/>
                    <a:lstStyle/>
                    <a:p>
                      <a:pPr algn="ctr"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400" dirty="0" smtClean="0">
                          <a:latin typeface="Huawei Sans" panose="020C0503030203020204" pitchFamily="34" charset="0"/>
                        </a:rPr>
                        <a:t>Network</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err="1" smtClean="0">
                          <a:latin typeface="Huawei Sans" panose="020C0503030203020204" pitchFamily="34" charset="0"/>
                        </a:rPr>
                        <a:t>NextHop</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MED</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err="1" smtClean="0">
                          <a:latin typeface="Huawei Sans" panose="020C0503030203020204" pitchFamily="34" charset="0"/>
                        </a:rPr>
                        <a:t>LocPrf</a:t>
                      </a:r>
                      <a:endParaRPr lang="en-US"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err="1" smtClean="0">
                          <a:latin typeface="Huawei Sans" panose="020C0503030203020204" pitchFamily="34" charset="0"/>
                        </a:rPr>
                        <a:t>PrefVal</a:t>
                      </a:r>
                      <a:endParaRPr lang="en-US"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Path/</a:t>
                      </a:r>
                      <a:r>
                        <a:rPr lang="en-US" sz="1400" dirty="0" err="1" smtClean="0">
                          <a:latin typeface="Huawei Sans" panose="020C0503030203020204" pitchFamily="34" charset="0"/>
                        </a:rPr>
                        <a:t>Ogn</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a:txBody>
                    <a:bodyPr/>
                    <a:lstStyle/>
                    <a:p>
                      <a:pPr algn="l" fontAlgn="ctr"/>
                      <a:r>
                        <a:rPr lang="en-US" sz="1400" dirty="0" smtClean="0">
                          <a:latin typeface="Huawei Sans" panose="020C0503030203020204" pitchFamily="34" charset="0"/>
                        </a:rPr>
                        <a:t>*&gt;</a:t>
                      </a:r>
                      <a:r>
                        <a:rPr lang="en-US" sz="1400" dirty="0" err="1" smtClean="0">
                          <a:latin typeface="Huawei Sans" panose="020C0503030203020204" pitchFamily="34" charset="0"/>
                        </a:rPr>
                        <a:t>i</a:t>
                      </a:r>
                      <a:endParaRPr lang="en-US" sz="1400" dirty="0">
                        <a:latin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400" dirty="0" smtClean="0">
                          <a:latin typeface="Huawei Sans" panose="020C0503030203020204" pitchFamily="34" charset="0"/>
                        </a:rPr>
                        <a:t>10.0.45.0/24</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10.0.4.4</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100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FBFE"/>
                    </a:solidFill>
                  </a:tcPr>
                </a:tc>
              </a:tr>
              <a:tr h="171450">
                <a:tc>
                  <a:txBody>
                    <a:bodyPr/>
                    <a:lstStyle/>
                    <a:p>
                      <a:pPr algn="l" fontAlgn="ctr"/>
                      <a:r>
                        <a:rPr lang="en-US" sz="1400" dirty="0" smtClean="0">
                          <a:latin typeface="Huawei Sans" panose="020C0503030203020204" pitchFamily="34" charset="0"/>
                        </a:rPr>
                        <a:t>* </a:t>
                      </a:r>
                      <a:r>
                        <a:rPr lang="en-US" sz="1400" dirty="0" err="1" smtClean="0">
                          <a:latin typeface="Huawei Sans" panose="020C0503030203020204" pitchFamily="34" charset="0"/>
                        </a:rPr>
                        <a:t>i</a:t>
                      </a:r>
                      <a:endParaRPr lang="en-US"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endParaRPr lang="en-US" altLang="zh-CN" sz="1400" b="0" i="0" u="none" strike="noStrike" dirty="0">
                        <a:effectLst/>
                        <a:latin typeface="Huawei Sans" panose="020C0503030203020204" pitchFamily="34" charset="0"/>
                        <a:ea typeface="宋体" panose="02010600030101010101" pitchFamily="2" charset="-122"/>
                        <a:cs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10.0.4.4</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100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0</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400" dirty="0" smtClean="0">
                          <a:latin typeface="Huawei Sans" panose="020C0503030203020204" pitchFamily="34" charset="0"/>
                        </a:rPr>
                        <a:t>?</a:t>
                      </a:r>
                      <a:endParaRPr lang="en-US" sz="1400" dirty="0">
                        <a:latin typeface="Huawei Sans" panose="020C0503030203020204" pitchFamily="34" charset="0"/>
                      </a:endParaRP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r>
            </a:tbl>
          </a:graphicData>
        </a:graphic>
      </p:graphicFrame>
      <p:graphicFrame>
        <p:nvGraphicFramePr>
          <p:cNvPr id="12" name="表格 11"/>
          <p:cNvGraphicFramePr>
            <a:graphicFrameLocks noGrp="1"/>
          </p:cNvGraphicFramePr>
          <p:nvPr>
            <p:extLst/>
          </p:nvPr>
        </p:nvGraphicFramePr>
        <p:xfrm>
          <a:off x="9288966" y="3456878"/>
          <a:ext cx="208280" cy="365633"/>
        </p:xfrm>
        <a:graphic>
          <a:graphicData uri="http://schemas.openxmlformats.org/drawingml/2006/table">
            <a:tbl>
              <a:tblPr/>
              <a:tblGrid>
                <a:gridCol w="208280"/>
              </a:tblGrid>
              <a:tr h="0">
                <a:tc>
                  <a:txBody>
                    <a:bodyPr/>
                    <a:lstStyle/>
                    <a:p>
                      <a:pPr fontAlgn="ctr"/>
                      <a:endParaRPr lang="en-US" altLang="zh-CN" dirty="0">
                        <a:latin typeface="Huawei Sans" panose="020C0503030203020204" pitchFamily="34" charset="0"/>
                      </a:endParaRPr>
                    </a:p>
                  </a:txBody>
                  <a:tcPr>
                    <a:lnL w="12700" cap="flat" cmpd="sng" algn="ctr">
                      <a:solidFill>
                        <a:srgbClr val="F4FBFE"/>
                      </a:solidFill>
                      <a:prstDash val="solid"/>
                      <a:round/>
                      <a:headEnd type="none" w="med" len="med"/>
                      <a:tailEnd type="none" w="med" len="med"/>
                    </a:lnL>
                    <a:lnR w="12700" cap="flat" cmpd="sng" algn="ctr">
                      <a:solidFill>
                        <a:srgbClr val="F4FBFE"/>
                      </a:solidFill>
                      <a:prstDash val="solid"/>
                      <a:round/>
                      <a:headEnd type="none" w="med" len="med"/>
                      <a:tailEnd type="none" w="med" len="med"/>
                    </a:lnR>
                    <a:lnT w="12700" cap="flat" cmpd="sng" algn="ctr">
                      <a:solidFill>
                        <a:srgbClr val="F4FBFE"/>
                      </a:solidFill>
                      <a:prstDash val="solid"/>
                      <a:round/>
                      <a:headEnd type="none" w="med" len="med"/>
                      <a:tailEnd type="none" w="med" len="med"/>
                    </a:lnT>
                    <a:lnB w="12700" cap="flat" cmpd="sng" algn="ctr">
                      <a:solidFill>
                        <a:srgbClr val="F4FBFE"/>
                      </a:solidFill>
                      <a:prstDash val="solid"/>
                      <a:round/>
                      <a:headEnd type="none" w="med" len="med"/>
                      <a:tailEnd type="none" w="med" len="med"/>
                    </a:lnB>
                  </a:tcPr>
                </a:tc>
              </a:tr>
            </a:tbl>
          </a:graphicData>
        </a:graphic>
      </p:graphicFrame>
      <p:sp>
        <p:nvSpPr>
          <p:cNvPr id="19" name="五边形 18"/>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1" name="燕尾形 20"/>
          <p:cNvSpPr/>
          <p:nvPr/>
        </p:nvSpPr>
        <p:spPr bwMode="auto">
          <a:xfrm>
            <a:off x="7808325" y="-2762"/>
            <a:ext cx="134407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Protocol Entry</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59156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Routing Table (2</a:t>
            </a:r>
            <a:r>
              <a:rPr lang="en-US" altLang="zh-CN" dirty="0" smtClean="0"/>
              <a:t>)</a:t>
            </a:r>
            <a:endParaRPr lang="zh-CN" altLang="en-US" dirty="0"/>
          </a:p>
        </p:txBody>
      </p:sp>
      <p:sp>
        <p:nvSpPr>
          <p:cNvPr id="5" name="文本框 4"/>
          <p:cNvSpPr txBox="1"/>
          <p:nvPr/>
        </p:nvSpPr>
        <p:spPr bwMode="gray">
          <a:xfrm>
            <a:off x="531017" y="1243800"/>
            <a:ext cx="5371180" cy="5078313"/>
          </a:xfrm>
          <a:prstGeom prst="rect">
            <a:avLst/>
          </a:prstGeom>
          <a:solidFill>
            <a:srgbClr val="F4FBFE"/>
          </a:solidFill>
          <a:ln>
            <a:solidFill>
              <a:srgbClr val="99DFF9"/>
            </a:solidFill>
          </a:ln>
        </p:spPr>
        <p:txBody>
          <a:bodyPr wrap="square" rtlCol="0" anchor="ctr">
            <a:spAutoFit/>
          </a:bodyPr>
          <a:lstStyle/>
          <a:p>
            <a:pPr fontAlgn="ctr">
              <a:lnSpc>
                <a:spcPct val="150000"/>
              </a:lnSpc>
            </a:pPr>
            <a:r>
              <a:rPr lang="en-US" sz="1200" dirty="0" smtClean="0">
                <a:solidFill>
                  <a:prstClr val="black"/>
                </a:solidFill>
                <a:latin typeface="Huawei Sans" panose="020C0503030203020204" pitchFamily="34" charset="0"/>
              </a:rPr>
              <a:t>&lt;R1&gt;display </a:t>
            </a:r>
            <a:r>
              <a:rPr lang="en-US" sz="1200" dirty="0" err="1" smtClean="0">
                <a:solidFill>
                  <a:prstClr val="black"/>
                </a:solidFill>
                <a:latin typeface="Huawei Sans" panose="020C0503030203020204" pitchFamily="34" charset="0"/>
              </a:rPr>
              <a:t>bgp</a:t>
            </a:r>
            <a:r>
              <a:rPr lang="en-US" sz="1200" dirty="0" smtClean="0">
                <a:solidFill>
                  <a:prstClr val="black"/>
                </a:solidFill>
                <a:latin typeface="Huawei Sans" panose="020C0503030203020204" pitchFamily="34" charset="0"/>
              </a:rPr>
              <a:t> routing-table 10.0.45.0 24</a:t>
            </a:r>
          </a:p>
          <a:p>
            <a:pPr fontAlgn="ctr">
              <a:lnSpc>
                <a:spcPct val="150000"/>
              </a:lnSpc>
            </a:pPr>
            <a:r>
              <a:rPr lang="en-US" sz="1200" dirty="0" smtClean="0">
                <a:solidFill>
                  <a:prstClr val="black"/>
                </a:solidFill>
                <a:latin typeface="Huawei Sans" panose="020C0503030203020204" pitchFamily="34" charset="0"/>
              </a:rPr>
              <a:t> BGP local router ID : 10.0.1.1</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Local AS number : 100</a:t>
            </a:r>
          </a:p>
          <a:p>
            <a:pPr fontAlgn="ctr">
              <a:lnSpc>
                <a:spcPct val="150000"/>
              </a:lnSpc>
            </a:pPr>
            <a:r>
              <a:rPr lang="en-US" sz="1200" dirty="0" smtClean="0">
                <a:solidFill>
                  <a:prstClr val="black"/>
                </a:solidFill>
                <a:latin typeface="Huawei Sans" panose="020C0503030203020204" pitchFamily="34" charset="0"/>
              </a:rPr>
              <a:t> Paths:   2 available, 1 best, 1 select</a:t>
            </a:r>
          </a:p>
          <a:p>
            <a:pPr fontAlgn="ctr">
              <a:lnSpc>
                <a:spcPct val="150000"/>
              </a:lnSpc>
            </a:pPr>
            <a:r>
              <a:rPr lang="en-US" sz="1200" dirty="0" smtClean="0">
                <a:solidFill>
                  <a:prstClr val="black"/>
                </a:solidFill>
                <a:latin typeface="Huawei Sans" panose="020C0503030203020204" pitchFamily="34" charset="0"/>
              </a:rPr>
              <a:t> BGP routing table entry information of 10.0.45.0/24:</a:t>
            </a:r>
          </a:p>
          <a:p>
            <a:pPr fontAlgn="ctr">
              <a:lnSpc>
                <a:spcPct val="150000"/>
              </a:lnSpc>
            </a:pPr>
            <a:r>
              <a:rPr lang="en-US" sz="1200" dirty="0" smtClean="0">
                <a:solidFill>
                  <a:prstClr val="black"/>
                </a:solidFill>
                <a:latin typeface="Huawei Sans" panose="020C0503030203020204" pitchFamily="34" charset="0"/>
              </a:rPr>
              <a:t> </a:t>
            </a:r>
            <a:r>
              <a:rPr lang="en-US" sz="1200" dirty="0" smtClean="0">
                <a:solidFill>
                  <a:srgbClr val="EC7061"/>
                </a:solidFill>
                <a:latin typeface="Huawei Sans" panose="020C0503030203020204" pitchFamily="34" charset="0"/>
              </a:rPr>
              <a:t>From: 10.0.2.2 (10.0.2.2)                           #Specify the route source.</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Route Duration: 06h19m44s  </a:t>
            </a:r>
          </a:p>
          <a:p>
            <a:pPr fontAlgn="ctr">
              <a:lnSpc>
                <a:spcPct val="150000"/>
              </a:lnSpc>
            </a:pPr>
            <a:r>
              <a:rPr lang="en-US" sz="1200" dirty="0" smtClean="0">
                <a:solidFill>
                  <a:prstClr val="black"/>
                </a:solidFill>
                <a:latin typeface="Huawei Sans" panose="020C0503030203020204" pitchFamily="34" charset="0"/>
              </a:rPr>
              <a:t> Relay IP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Relay IP Out-Interface: GigabitEthernet0/0/0</a:t>
            </a:r>
          </a:p>
          <a:p>
            <a:pPr fontAlgn="ctr">
              <a:lnSpc>
                <a:spcPct val="150000"/>
              </a:lnSpc>
            </a:pPr>
            <a:r>
              <a:rPr lang="en-US" sz="1200" dirty="0" smtClean="0">
                <a:solidFill>
                  <a:prstClr val="black"/>
                </a:solidFill>
                <a:latin typeface="Huawei Sans" panose="020C0503030203020204" pitchFamily="34" charset="0"/>
              </a:rPr>
              <a:t> </a:t>
            </a:r>
            <a:r>
              <a:rPr lang="en-US" sz="1200" dirty="0" smtClean="0">
                <a:solidFill>
                  <a:srgbClr val="EC7061"/>
                </a:solidFill>
                <a:latin typeface="Huawei Sans" panose="020C0503030203020204" pitchFamily="34" charset="0"/>
              </a:rPr>
              <a:t>Original </a:t>
            </a:r>
            <a:r>
              <a:rPr lang="en-US" sz="1200" dirty="0" err="1" smtClean="0">
                <a:solidFill>
                  <a:srgbClr val="EC7061"/>
                </a:solidFill>
                <a:latin typeface="Huawei Sans" panose="020C0503030203020204" pitchFamily="34" charset="0"/>
              </a:rPr>
              <a:t>nexthop</a:t>
            </a:r>
            <a:r>
              <a:rPr lang="en-US" sz="1200" dirty="0" smtClean="0">
                <a:solidFill>
                  <a:srgbClr val="EC7061"/>
                </a:solidFill>
                <a:latin typeface="Huawei Sans" panose="020C0503030203020204" pitchFamily="34" charset="0"/>
              </a:rPr>
              <a:t>: 10.0.4.4                         #Specify the next-hop IP address of the route.</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Qos</a:t>
            </a:r>
            <a:r>
              <a:rPr lang="en-US" sz="1200" dirty="0" smtClean="0">
                <a:solidFill>
                  <a:prstClr val="black"/>
                </a:solidFill>
                <a:latin typeface="Huawei Sans" panose="020C0503030203020204" pitchFamily="34" charset="0"/>
              </a:rPr>
              <a:t> information : 0x0</a:t>
            </a:r>
          </a:p>
          <a:p>
            <a:pPr fontAlgn="ctr">
              <a:lnSpc>
                <a:spcPct val="150000"/>
              </a:lnSpc>
            </a:pPr>
            <a:r>
              <a:rPr lang="en-US" sz="1200" dirty="0" smtClean="0">
                <a:solidFill>
                  <a:srgbClr val="EC7061"/>
                </a:solidFill>
                <a:latin typeface="Huawei Sans" panose="020C0503030203020204" pitchFamily="34" charset="0"/>
              </a:rPr>
              <a:t>AS-path Nil, origin incomplete, MED 0, </a:t>
            </a:r>
            <a:r>
              <a:rPr lang="en-US" sz="1200" dirty="0" err="1" smtClean="0">
                <a:solidFill>
                  <a:srgbClr val="EC7061"/>
                </a:solidFill>
                <a:latin typeface="Huawei Sans" panose="020C0503030203020204" pitchFamily="34" charset="0"/>
              </a:rPr>
              <a:t>localpref</a:t>
            </a:r>
            <a:r>
              <a:rPr lang="en-US" sz="1200" dirty="0" smtClean="0">
                <a:solidFill>
                  <a:srgbClr val="EC7061"/>
                </a:solidFill>
                <a:latin typeface="Huawei Sans" panose="020C0503030203020204" pitchFamily="34" charset="0"/>
              </a:rPr>
              <a:t> 100, </a:t>
            </a:r>
            <a:r>
              <a:rPr lang="en-US" sz="1200" dirty="0" err="1" smtClean="0">
                <a:solidFill>
                  <a:srgbClr val="EC7061"/>
                </a:solidFill>
                <a:latin typeface="Huawei Sans" panose="020C0503030203020204" pitchFamily="34" charset="0"/>
              </a:rPr>
              <a:t>pref-val</a:t>
            </a:r>
            <a:r>
              <a:rPr lang="en-US" sz="1200" dirty="0" smtClean="0">
                <a:solidFill>
                  <a:srgbClr val="EC7061"/>
                </a:solidFill>
                <a:latin typeface="Huawei Sans" panose="020C0503030203020204" pitchFamily="34" charset="0"/>
              </a:rPr>
              <a:t> 0, valid, internal, best, select, active, pre 255, IGP cost 2 # Indicate the path attribute and whether the path is preferred.</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Originator:  10.0.4.4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Cluster list: 10.0.2.2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Not advertised to any peer yet</a:t>
            </a:r>
            <a:endParaRPr lang="en-US" sz="1200" dirty="0">
              <a:solidFill>
                <a:prstClr val="black"/>
              </a:solidFill>
              <a:latin typeface="Huawei Sans" panose="020C0503030203020204" pitchFamily="34" charset="0"/>
            </a:endParaRPr>
          </a:p>
        </p:txBody>
      </p:sp>
      <p:sp>
        <p:nvSpPr>
          <p:cNvPr id="6" name="文本框 5"/>
          <p:cNvSpPr txBox="1"/>
          <p:nvPr/>
        </p:nvSpPr>
        <p:spPr bwMode="gray">
          <a:xfrm>
            <a:off x="6096000" y="1245458"/>
            <a:ext cx="5371180" cy="3416320"/>
          </a:xfrm>
          <a:prstGeom prst="rect">
            <a:avLst/>
          </a:prstGeom>
          <a:solidFill>
            <a:srgbClr val="F4FBFE"/>
          </a:solidFill>
          <a:ln>
            <a:solidFill>
              <a:srgbClr val="99DFF9"/>
            </a:solidFill>
          </a:ln>
        </p:spPr>
        <p:txBody>
          <a:bodyPr wrap="square" rtlCol="0" anchor="ctr">
            <a:spAutoFit/>
          </a:bodyPr>
          <a:lstStyle/>
          <a:p>
            <a:pPr fontAlgn="ctr">
              <a:lnSpc>
                <a:spcPct val="150000"/>
              </a:lnSpc>
            </a:pPr>
            <a:r>
              <a:rPr lang="en-US" sz="1200" dirty="0" smtClean="0">
                <a:solidFill>
                  <a:prstClr val="black"/>
                </a:solidFill>
                <a:latin typeface="Huawei Sans" panose="020C0503030203020204" pitchFamily="34" charset="0"/>
              </a:rPr>
              <a:t> BGP routing table entry information of 10.0.45.0/24:</a:t>
            </a:r>
          </a:p>
          <a:p>
            <a:pPr fontAlgn="ctr">
              <a:lnSpc>
                <a:spcPct val="150000"/>
              </a:lnSpc>
            </a:pPr>
            <a:r>
              <a:rPr lang="en-US" sz="1200" dirty="0" smtClean="0">
                <a:solidFill>
                  <a:prstClr val="black"/>
                </a:solidFill>
                <a:latin typeface="Huawei Sans" panose="020C0503030203020204" pitchFamily="34" charset="0"/>
              </a:rPr>
              <a:t> From: 10.0.3.3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Route Duration: 05h17m56s  </a:t>
            </a:r>
          </a:p>
          <a:p>
            <a:pPr fontAlgn="ctr">
              <a:lnSpc>
                <a:spcPct val="150000"/>
              </a:lnSpc>
            </a:pPr>
            <a:r>
              <a:rPr lang="en-US" sz="1200" dirty="0" smtClean="0">
                <a:solidFill>
                  <a:prstClr val="black"/>
                </a:solidFill>
                <a:latin typeface="Huawei Sans" panose="020C0503030203020204" pitchFamily="34" charset="0"/>
              </a:rPr>
              <a:t> Relay IP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10.0.12.2</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Relay IP Out-Interface: GigabitEthernet0/0/0</a:t>
            </a:r>
          </a:p>
          <a:p>
            <a:pPr fontAlgn="ctr">
              <a:lnSpc>
                <a:spcPct val="150000"/>
              </a:lnSpc>
            </a:pPr>
            <a:r>
              <a:rPr lang="en-US" sz="1200" dirty="0" smtClean="0">
                <a:solidFill>
                  <a:prstClr val="black"/>
                </a:solidFill>
                <a:latin typeface="Huawei Sans" panose="020C0503030203020204" pitchFamily="34" charset="0"/>
              </a:rPr>
              <a:t> Original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10.0.4.4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Qos</a:t>
            </a:r>
            <a:r>
              <a:rPr lang="en-US" sz="1200" dirty="0" smtClean="0">
                <a:solidFill>
                  <a:prstClr val="black"/>
                </a:solidFill>
                <a:latin typeface="Huawei Sans" panose="020C0503030203020204" pitchFamily="34" charset="0"/>
              </a:rPr>
              <a:t> information : 0x0</a:t>
            </a:r>
          </a:p>
          <a:p>
            <a:pPr fontAlgn="ctr">
              <a:lnSpc>
                <a:spcPct val="150000"/>
              </a:lnSpc>
            </a:pPr>
            <a:r>
              <a:rPr lang="en-US" sz="1200" dirty="0" smtClean="0">
                <a:solidFill>
                  <a:prstClr val="black"/>
                </a:solidFill>
                <a:latin typeface="Huawei Sans" panose="020C0503030203020204" pitchFamily="34" charset="0"/>
              </a:rPr>
              <a:t> AS-path Nil, origin incomplete, MED 0, </a:t>
            </a:r>
            <a:r>
              <a:rPr lang="en-US" sz="1200" dirty="0" err="1" smtClean="0">
                <a:solidFill>
                  <a:prstClr val="black"/>
                </a:solidFill>
                <a:latin typeface="Huawei Sans" panose="020C0503030203020204" pitchFamily="34" charset="0"/>
              </a:rPr>
              <a:t>localpref</a:t>
            </a:r>
            <a:r>
              <a:rPr lang="en-US" sz="1200" dirty="0" smtClean="0">
                <a:solidFill>
                  <a:prstClr val="black"/>
                </a:solidFill>
                <a:latin typeface="Huawei Sans" panose="020C0503030203020204" pitchFamily="34" charset="0"/>
              </a:rPr>
              <a:t> 100, </a:t>
            </a:r>
            <a:r>
              <a:rPr lang="en-US" sz="1200" dirty="0" err="1" smtClean="0">
                <a:solidFill>
                  <a:prstClr val="black"/>
                </a:solidFill>
                <a:latin typeface="Huawei Sans" panose="020C0503030203020204" pitchFamily="34" charset="0"/>
              </a:rPr>
              <a:t>pref-val</a:t>
            </a:r>
            <a:r>
              <a:rPr lang="en-US" sz="1200" dirty="0" smtClean="0">
                <a:solidFill>
                  <a:prstClr val="black"/>
                </a:solidFill>
                <a:latin typeface="Huawei Sans" panose="020C0503030203020204" pitchFamily="34" charset="0"/>
              </a:rPr>
              <a:t> 0, valid, internal, pre 255, IGP cost 2, not preferred for peer address</a:t>
            </a:r>
          </a:p>
          <a:p>
            <a:pPr fontAlgn="ctr">
              <a:lnSpc>
                <a:spcPct val="150000"/>
              </a:lnSpc>
            </a:pPr>
            <a:r>
              <a:rPr lang="en-US" sz="1200" dirty="0" smtClean="0">
                <a:solidFill>
                  <a:prstClr val="black"/>
                </a:solidFill>
                <a:latin typeface="Huawei Sans" panose="020C0503030203020204" pitchFamily="34" charset="0"/>
              </a:rPr>
              <a:t> Originator:  10.0.4.4</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Cluster list: 10.0.3.3</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smtClean="0">
                <a:solidFill>
                  <a:prstClr val="black"/>
                </a:solidFill>
                <a:latin typeface="Huawei Sans" panose="020C0503030203020204" pitchFamily="34" charset="0"/>
              </a:rPr>
              <a:t> Not advertised to any peer yet</a:t>
            </a:r>
            <a:endParaRPr lang="en-US" sz="1200" dirty="0">
              <a:solidFill>
                <a:prstClr val="black"/>
              </a:solidFill>
              <a:latin typeface="Huawei Sans" panose="020C0503030203020204" pitchFamily="34" charset="0"/>
            </a:endParaRPr>
          </a:p>
        </p:txBody>
      </p:sp>
      <p:sp>
        <p:nvSpPr>
          <p:cNvPr id="12" name="五边形 11"/>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9060287" y="-2762"/>
            <a:ext cx="148664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7808325" y="-2762"/>
            <a:ext cx="134407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Protocol Entry</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1" name="燕尾形 20"/>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78455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BGP Route </a:t>
            </a:r>
            <a:r>
              <a:rPr lang="en-US" altLang="zh-CN" dirty="0" smtClean="0"/>
              <a:t>Generation</a:t>
            </a:r>
            <a:endParaRPr lang="zh-CN" altLang="en-US" dirty="0"/>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22228" y="5353517"/>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5374717" y="541542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731947" y="5286170"/>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4591491" y="506124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3271831" y="4671621"/>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圆角 52">
            <a:extLst>
              <a:ext uri="{FF2B5EF4-FFF2-40B4-BE49-F238E27FC236}">
                <a16:creationId xmlns="" xmlns:a16="http://schemas.microsoft.com/office/drawing/2014/main" id="{70ADCB91-E11A-40F5-B977-66A090F8EF3C}"/>
              </a:ext>
            </a:extLst>
          </p:cNvPr>
          <p:cNvSpPr/>
          <p:nvPr/>
        </p:nvSpPr>
        <p:spPr bwMode="gray">
          <a:xfrm>
            <a:off x="652986" y="2002467"/>
            <a:ext cx="1464434" cy="7731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 xmlns:a16="http://schemas.microsoft.com/office/drawing/2014/main" id="{31930744-3D36-4F81-8426-6F129C1A6804}"/>
              </a:ext>
            </a:extLst>
          </p:cNvPr>
          <p:cNvSpPr txBox="1"/>
          <p:nvPr/>
        </p:nvSpPr>
        <p:spPr bwMode="gray">
          <a:xfrm>
            <a:off x="554246" y="2034530"/>
            <a:ext cx="1710610" cy="276999"/>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IGP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圆角 52">
            <a:extLst>
              <a:ext uri="{FF2B5EF4-FFF2-40B4-BE49-F238E27FC236}">
                <a16:creationId xmlns="" xmlns:a16="http://schemas.microsoft.com/office/drawing/2014/main" id="{70ADCB91-E11A-40F5-B977-66A090F8EF3C}"/>
              </a:ext>
            </a:extLst>
          </p:cNvPr>
          <p:cNvSpPr/>
          <p:nvPr/>
        </p:nvSpPr>
        <p:spPr bwMode="gray">
          <a:xfrm>
            <a:off x="3083435" y="2002467"/>
            <a:ext cx="1464434" cy="7731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 xmlns:a16="http://schemas.microsoft.com/office/drawing/2014/main" id="{31930744-3D36-4F81-8426-6F129C1A6804}"/>
              </a:ext>
            </a:extLst>
          </p:cNvPr>
          <p:cNvSpPr txBox="1"/>
          <p:nvPr/>
        </p:nvSpPr>
        <p:spPr bwMode="gray">
          <a:xfrm>
            <a:off x="2908495" y="2018495"/>
            <a:ext cx="1859418" cy="276999"/>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 xmlns:a16="http://schemas.microsoft.com/office/drawing/2014/main" id="{31930744-3D36-4F81-8426-6F129C1A6804}"/>
              </a:ext>
            </a:extLst>
          </p:cNvPr>
          <p:cNvSpPr txBox="1"/>
          <p:nvPr/>
        </p:nvSpPr>
        <p:spPr bwMode="gray">
          <a:xfrm>
            <a:off x="825631" y="2339086"/>
            <a:ext cx="1110611" cy="340519"/>
          </a:xfrm>
          <a:prstGeom prst="roundRect">
            <a:avLst/>
          </a:prstGeom>
          <a:noFill/>
          <a:ln w="12700">
            <a:solidFill>
              <a:srgbClr val="FFC000"/>
            </a:solidFill>
          </a:ln>
        </p:spPr>
        <p:txBody>
          <a:bodyPr wrap="square" rtlCol="0">
            <a:spAutoFit/>
          </a:bodyPr>
          <a:lstStyle/>
          <a:p>
            <a:pPr algn="ctr" fontAlgn="ctr"/>
            <a:r>
              <a:rPr lang="en-US" sz="1400" dirty="0" smtClean="0">
                <a:solidFill>
                  <a:srgbClr val="EC7061"/>
                </a:solidFill>
                <a:latin typeface="Huawei Sans" panose="020C0503030203020204" pitchFamily="34" charset="0"/>
              </a:rPr>
              <a:t>Route</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94"/>
          <p:cNvGrpSpPr/>
          <p:nvPr/>
        </p:nvGrpSpPr>
        <p:grpSpPr bwMode="gray">
          <a:xfrm>
            <a:off x="1936905" y="2280655"/>
            <a:ext cx="1273783" cy="275157"/>
            <a:chOff x="1848418" y="2280207"/>
            <a:chExt cx="1274281" cy="275264"/>
          </a:xfrm>
        </p:grpSpPr>
        <p:sp>
          <p:nvSpPr>
            <p:cNvPr id="65" name="任意多边形 64"/>
            <p:cNvSpPr/>
            <p:nvPr/>
          </p:nvSpPr>
          <p:spPr bwMode="gray">
            <a:xfrm>
              <a:off x="1848418" y="2282421"/>
              <a:ext cx="520700" cy="273050"/>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520700"/>
                <a:gd name="connsiteY0" fmla="*/ 273050 h 273050"/>
                <a:gd name="connsiteX1" fmla="*/ 520700 w 520700"/>
                <a:gd name="connsiteY1" fmla="*/ 0 h 273050"/>
              </a:gdLst>
              <a:ahLst/>
              <a:cxnLst>
                <a:cxn ang="0">
                  <a:pos x="connsiteX0" y="connsiteY0"/>
                </a:cxn>
                <a:cxn ang="0">
                  <a:pos x="connsiteX1" y="connsiteY1"/>
                </a:cxn>
              </a:cxnLst>
              <a:rect l="l" t="t" r="r" b="b"/>
              <a:pathLst>
                <a:path w="520700" h="273050">
                  <a:moveTo>
                    <a:pt x="0" y="273050"/>
                  </a:moveTo>
                  <a:cubicBezTo>
                    <a:pt x="153987" y="137583"/>
                    <a:pt x="307975" y="2117"/>
                    <a:pt x="520700" y="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2367049" y="2280207"/>
              <a:ext cx="755650" cy="260362"/>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755650"/>
                <a:gd name="connsiteY0" fmla="*/ 12 h 260362"/>
                <a:gd name="connsiteX1" fmla="*/ 755650 w 755650"/>
                <a:gd name="connsiteY1" fmla="*/ 260362 h 260362"/>
              </a:gdLst>
              <a:ahLst/>
              <a:cxnLst>
                <a:cxn ang="0">
                  <a:pos x="connsiteX0" y="connsiteY0"/>
                </a:cxn>
                <a:cxn ang="0">
                  <a:pos x="connsiteX1" y="connsiteY1"/>
                </a:cxn>
              </a:cxnLst>
              <a:rect l="l" t="t" r="r" b="b"/>
              <a:pathLst>
                <a:path w="755650" h="260362">
                  <a:moveTo>
                    <a:pt x="0" y="12"/>
                  </a:moveTo>
                  <a:cubicBezTo>
                    <a:pt x="212725" y="-2105"/>
                    <a:pt x="755650" y="260362"/>
                    <a:pt x="755650" y="260362"/>
                  </a:cubicBezTo>
                </a:path>
              </a:pathLst>
            </a:custGeom>
            <a:noFill/>
            <a:ln w="19050">
              <a:solidFill>
                <a:srgbClr val="00B0F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TextBox 120">
            <a:extLst>
              <a:ext uri="{FF2B5EF4-FFF2-40B4-BE49-F238E27FC236}">
                <a16:creationId xmlns="" xmlns:a16="http://schemas.microsoft.com/office/drawing/2014/main" id="{31930744-3D36-4F81-8426-6F129C1A6804}"/>
              </a:ext>
            </a:extLst>
          </p:cNvPr>
          <p:cNvSpPr txBox="1"/>
          <p:nvPr/>
        </p:nvSpPr>
        <p:spPr bwMode="gray">
          <a:xfrm>
            <a:off x="3161984" y="2339086"/>
            <a:ext cx="1321850" cy="340519"/>
          </a:xfrm>
          <a:prstGeom prst="roundRect">
            <a:avLst/>
          </a:prstGeom>
          <a:noFill/>
          <a:ln w="12700">
            <a:solidFill>
              <a:srgbClr val="00B0F0"/>
            </a:solidFill>
          </a:ln>
        </p:spPr>
        <p:txBody>
          <a:bodyPr wrap="square" rtlCol="0">
            <a:spAutoFit/>
          </a:bodyPr>
          <a:lstStyle/>
          <a:p>
            <a:pPr algn="ctr" fontAlgn="ctr"/>
            <a:r>
              <a:rPr lang="en-US" sz="1400" dirty="0" smtClean="0">
                <a:solidFill>
                  <a:srgbClr val="EC7061"/>
                </a:solidFill>
                <a:latin typeface="Huawei Sans" panose="020C0503030203020204" pitchFamily="34" charset="0"/>
              </a:rPr>
              <a:t>Route</a:t>
            </a:r>
            <a:endParaRPr lang="en-US" sz="1400" dirty="0">
              <a:solidFill>
                <a:srgbClr val="EC7061"/>
              </a:solidFill>
              <a:latin typeface="Huawei Sans" panose="020C0503030203020204" pitchFamily="34" charset="0"/>
            </a:endParaRPr>
          </a:p>
        </p:txBody>
      </p:sp>
      <p:sp>
        <p:nvSpPr>
          <p:cNvPr id="71" name="TextBox 120">
            <a:extLst>
              <a:ext uri="{FF2B5EF4-FFF2-40B4-BE49-F238E27FC236}">
                <a16:creationId xmlns="" xmlns:a16="http://schemas.microsoft.com/office/drawing/2014/main" id="{020D7A1D-EFAD-4C8C-B9DE-D0FAD269B77A}"/>
              </a:ext>
            </a:extLst>
          </p:cNvPr>
          <p:cNvSpPr txBox="1"/>
          <p:nvPr/>
        </p:nvSpPr>
        <p:spPr bwMode="gray">
          <a:xfrm>
            <a:off x="2357767" y="2002467"/>
            <a:ext cx="725667" cy="276999"/>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Import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p:nvPr/>
        </p:nvCxnSpPr>
        <p:spPr bwMode="gray">
          <a:xfrm flipH="1" flipV="1">
            <a:off x="3300349" y="4022971"/>
            <a:ext cx="980227" cy="753782"/>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7" name="TextBox 120">
            <a:extLst>
              <a:ext uri="{FF2B5EF4-FFF2-40B4-BE49-F238E27FC236}">
                <a16:creationId xmlns="" xmlns:a16="http://schemas.microsoft.com/office/drawing/2014/main" id="{020D7A1D-EFAD-4C8C-B9DE-D0FAD269B77A}"/>
              </a:ext>
            </a:extLst>
          </p:cNvPr>
          <p:cNvSpPr txBox="1"/>
          <p:nvPr/>
        </p:nvSpPr>
        <p:spPr bwMode="gray">
          <a:xfrm>
            <a:off x="4171090" y="4173329"/>
            <a:ext cx="1526851" cy="276999"/>
          </a:xfrm>
          <a:prstGeom prst="rect">
            <a:avLst/>
          </a:prstGeom>
          <a:noFill/>
          <a:ln>
            <a:noFill/>
          </a:ln>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BGP route update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bwMode="gray">
          <a:xfrm flipH="1">
            <a:off x="703479" y="593492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9" name="文本框 78"/>
          <p:cNvSpPr txBox="1"/>
          <p:nvPr/>
        </p:nvSpPr>
        <p:spPr bwMode="gray">
          <a:xfrm>
            <a:off x="998630" y="5796484"/>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86" name="椭圆 85">
            <a:extLst>
              <a:ext uri="{FF2B5EF4-FFF2-40B4-BE49-F238E27FC236}">
                <a16:creationId xmlns="" xmlns:a16="http://schemas.microsoft.com/office/drawing/2014/main" id="{4C7C4E63-07F2-484E-A141-F01D18F8D379}"/>
              </a:ext>
            </a:extLst>
          </p:cNvPr>
          <p:cNvSpPr/>
          <p:nvPr/>
        </p:nvSpPr>
        <p:spPr bwMode="gray">
          <a:xfrm>
            <a:off x="2174904" y="2046944"/>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a:extLst>
              <a:ext uri="{FF2B5EF4-FFF2-40B4-BE49-F238E27FC236}">
                <a16:creationId xmlns="" xmlns:a16="http://schemas.microsoft.com/office/drawing/2014/main" id="{352BCEB5-AB85-452D-9AB6-2AC4F744ED9C}"/>
              </a:ext>
            </a:extLst>
          </p:cNvPr>
          <p:cNvSpPr/>
          <p:nvPr/>
        </p:nvSpPr>
        <p:spPr bwMode="gray">
          <a:xfrm>
            <a:off x="3978026" y="4217152"/>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占位符 112"/>
          <p:cNvSpPr txBox="1">
            <a:spLocks/>
          </p:cNvSpPr>
          <p:nvPr/>
        </p:nvSpPr>
        <p:spPr>
          <a:xfrm>
            <a:off x="6093620" y="1302856"/>
            <a:ext cx="5647708" cy="507889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Different from an IGP, BGP does not discover or calculate routes. Instead, BGP injects </a:t>
            </a:r>
            <a:r>
              <a:rPr lang="en-US" sz="1800" smtClean="0">
                <a:latin typeface="Huawei Sans" panose="020C0503030203020204" pitchFamily="34" charset="0"/>
              </a:rPr>
              <a:t>routes </a:t>
            </a:r>
            <a:r>
              <a:rPr lang="en-US" sz="1800" smtClean="0">
                <a:latin typeface="Huawei Sans" panose="020C0503030203020204" pitchFamily="34" charset="0"/>
              </a:rPr>
              <a:t>from</a:t>
            </a:r>
            <a:r>
              <a:rPr lang="en-US" sz="1800" smtClean="0">
                <a:latin typeface="Huawei Sans" panose="020C0503030203020204" pitchFamily="34" charset="0"/>
              </a:rPr>
              <a:t> </a:t>
            </a:r>
            <a:r>
              <a:rPr lang="en-US" sz="1800" dirty="0" smtClean="0">
                <a:latin typeface="Huawei Sans" panose="020C0503030203020204" pitchFamily="34" charset="0"/>
              </a:rPr>
              <a:t>the IGP routing table to the BGP routing table and sends Update messages carrying the routes to BGP peers.</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800" dirty="0" smtClean="0">
                <a:latin typeface="Huawei Sans" panose="020C0503030203020204" pitchFamily="34" charset="0"/>
              </a:rPr>
              <a:t>BGP can import routes in either of the following modes:</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600" dirty="0" smtClean="0">
                <a:latin typeface="Huawei Sans" panose="020C0503030203020204" pitchFamily="34" charset="0"/>
              </a:rPr>
              <a:t>network</a:t>
            </a:r>
          </a:p>
          <a:p>
            <a:pPr lvl="1" fontAlgn="ctr"/>
            <a:r>
              <a:rPr lang="en-US" sz="1600" dirty="0" smtClean="0">
                <a:latin typeface="Huawei Sans" panose="020C0503030203020204" pitchFamily="34" charset="0"/>
              </a:rPr>
              <a:t>import-route</a:t>
            </a:r>
          </a:p>
          <a:p>
            <a:pPr fontAlgn="ctr"/>
            <a:r>
              <a:rPr lang="en-US" sz="1800" dirty="0" smtClean="0">
                <a:latin typeface="Huawei Sans" panose="020C0503030203020204" pitchFamily="34" charset="0"/>
              </a:rPr>
              <a:t>Similar to an IGP, BGP can summarize routes based on existing routes to generate a summarized route.</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任意多边形 52"/>
          <p:cNvSpPr/>
          <p:nvPr/>
        </p:nvSpPr>
        <p:spPr bwMode="gray">
          <a:xfrm>
            <a:off x="535196" y="3540610"/>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052076" y="321579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5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96539" y="3640768"/>
            <a:ext cx="527350" cy="431467"/>
          </a:xfrm>
          <a:prstGeom prst="rect">
            <a:avLst/>
          </a:prstGeom>
          <a:noFill/>
        </p:spPr>
      </p:pic>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96539" y="4561019"/>
            <a:ext cx="527350" cy="431467"/>
          </a:xfrm>
          <a:prstGeom prst="rect">
            <a:avLst/>
          </a:prstGeom>
          <a:noFill/>
        </p:spPr>
      </p:pic>
      <p:cxnSp>
        <p:nvCxnSpPr>
          <p:cNvPr id="57" name="直接连接符 56">
            <a:extLst>
              <a:ext uri="{FF2B5EF4-FFF2-40B4-BE49-F238E27FC236}">
                <a16:creationId xmlns="" xmlns:a16="http://schemas.microsoft.com/office/drawing/2014/main" id="{94275FFE-3BE6-4C12-8737-FDFE3456C4A2}"/>
              </a:ext>
            </a:extLst>
          </p:cNvPr>
          <p:cNvCxnSpPr>
            <a:stCxn id="55" idx="2"/>
            <a:endCxn id="56" idx="0"/>
          </p:cNvCxnSpPr>
          <p:nvPr/>
        </p:nvCxnSpPr>
        <p:spPr bwMode="gray">
          <a:xfrm>
            <a:off x="2360214" y="4072235"/>
            <a:ext cx="0" cy="488784"/>
          </a:xfrm>
          <a:prstGeom prst="line">
            <a:avLst/>
          </a:prstGeom>
          <a:noFill/>
          <a:ln w="19050" cap="flat" cmpd="sng" algn="ctr">
            <a:solidFill>
              <a:schemeClr val="bg1">
                <a:lumMod val="50000"/>
              </a:schemeClr>
            </a:solidFill>
            <a:prstDash val="solid"/>
          </a:ln>
          <a:effectLst/>
        </p:spPr>
      </p:cxnSp>
      <p:sp>
        <p:nvSpPr>
          <p:cNvPr id="59" name="TextBox 120">
            <a:extLst>
              <a:ext uri="{FF2B5EF4-FFF2-40B4-BE49-F238E27FC236}">
                <a16:creationId xmlns="" xmlns:a16="http://schemas.microsoft.com/office/drawing/2014/main" id="{020D7A1D-EFAD-4C8C-B9DE-D0FAD269B77A}"/>
              </a:ext>
            </a:extLst>
          </p:cNvPr>
          <p:cNvSpPr txBox="1"/>
          <p:nvPr/>
        </p:nvSpPr>
        <p:spPr bwMode="gray">
          <a:xfrm>
            <a:off x="1555228" y="4131476"/>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0">
            <a:extLst>
              <a:ext uri="{FF2B5EF4-FFF2-40B4-BE49-F238E27FC236}">
                <a16:creationId xmlns="" xmlns:a16="http://schemas.microsoft.com/office/drawing/2014/main" id="{020D7A1D-EFAD-4C8C-B9DE-D0FAD269B77A}"/>
              </a:ext>
            </a:extLst>
          </p:cNvPr>
          <p:cNvSpPr txBox="1"/>
          <p:nvPr/>
        </p:nvSpPr>
        <p:spPr bwMode="gray">
          <a:xfrm>
            <a:off x="2197153" y="360001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1794783" y="501954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8"/>
          <p:cNvSpPr/>
          <p:nvPr/>
        </p:nvSpPr>
        <p:spPr bwMode="gray">
          <a:xfrm>
            <a:off x="474980" y="3247174"/>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a:extLst>
              <a:ext uri="{FF2B5EF4-FFF2-40B4-BE49-F238E27FC236}">
                <a16:creationId xmlns="" xmlns:a16="http://schemas.microsoft.com/office/drawing/2014/main" id="{94275FFE-3BE6-4C12-8737-FDFE3456C4A2}"/>
              </a:ext>
            </a:extLst>
          </p:cNvPr>
          <p:cNvCxnSpPr>
            <a:stCxn id="55" idx="1"/>
          </p:cNvCxnSpPr>
          <p:nvPr/>
        </p:nvCxnSpPr>
        <p:spPr bwMode="gray">
          <a:xfrm flipH="1">
            <a:off x="1203604" y="3856501"/>
            <a:ext cx="892936" cy="0"/>
          </a:xfrm>
          <a:prstGeom prst="line">
            <a:avLst/>
          </a:prstGeom>
          <a:noFill/>
          <a:ln w="19050" cap="flat" cmpd="sng" algn="ctr">
            <a:solidFill>
              <a:schemeClr val="bg1">
                <a:lumMod val="50000"/>
              </a:schemeClr>
            </a:solidFill>
            <a:prstDash val="solid"/>
          </a:ln>
          <a:effectLst/>
        </p:spPr>
      </p:cxnSp>
      <p:cxnSp>
        <p:nvCxnSpPr>
          <p:cNvPr id="74" name="直接连接符 73">
            <a:extLst>
              <a:ext uri="{FF2B5EF4-FFF2-40B4-BE49-F238E27FC236}">
                <a16:creationId xmlns="" xmlns:a16="http://schemas.microsoft.com/office/drawing/2014/main" id="{94275FFE-3BE6-4C12-8737-FDFE3456C4A2}"/>
              </a:ext>
            </a:extLst>
          </p:cNvPr>
          <p:cNvCxnSpPr>
            <a:stCxn id="56" idx="1"/>
          </p:cNvCxnSpPr>
          <p:nvPr/>
        </p:nvCxnSpPr>
        <p:spPr bwMode="gray">
          <a:xfrm flipH="1">
            <a:off x="1191596" y="4776753"/>
            <a:ext cx="904943" cy="0"/>
          </a:xfrm>
          <a:prstGeom prst="line">
            <a:avLst/>
          </a:prstGeom>
          <a:noFill/>
          <a:ln w="19050" cap="flat" cmpd="sng" algn="ctr">
            <a:solidFill>
              <a:schemeClr val="bg1">
                <a:lumMod val="50000"/>
              </a:schemeClr>
            </a:solidFill>
            <a:prstDash val="solid"/>
          </a:ln>
          <a:effectLst/>
        </p:spPr>
      </p:cxnSp>
      <p:cxnSp>
        <p:nvCxnSpPr>
          <p:cNvPr id="52" name="直接箭头连接符 51">
            <a:extLst>
              <a:ext uri="{FF2B5EF4-FFF2-40B4-BE49-F238E27FC236}">
                <a16:creationId xmlns="" xmlns:a16="http://schemas.microsoft.com/office/drawing/2014/main" id="{25FFCF9E-B77D-4002-8CAE-8C36C256A152}"/>
              </a:ext>
            </a:extLst>
          </p:cNvPr>
          <p:cNvCxnSpPr>
            <a:cxnSpLocks/>
            <a:stCxn id="55" idx="3"/>
            <a:endCxn id="4" idx="1"/>
          </p:cNvCxnSpPr>
          <p:nvPr/>
        </p:nvCxnSpPr>
        <p:spPr bwMode="gray">
          <a:xfrm>
            <a:off x="2623890" y="3856501"/>
            <a:ext cx="2298339" cy="171275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1" name="任意多边形 10"/>
          <p:cNvSpPr/>
          <p:nvPr/>
        </p:nvSpPr>
        <p:spPr bwMode="gray">
          <a:xfrm>
            <a:off x="711135" y="2847122"/>
            <a:ext cx="3731557" cy="301540"/>
          </a:xfrm>
          <a:custGeom>
            <a:avLst/>
            <a:gdLst>
              <a:gd name="connsiteX0" fmla="*/ 0 w 3733015"/>
              <a:gd name="connsiteY0" fmla="*/ 0 h 301658"/>
              <a:gd name="connsiteX1" fmla="*/ 3733015 w 3733015"/>
              <a:gd name="connsiteY1" fmla="*/ 0 h 301658"/>
              <a:gd name="connsiteX2" fmla="*/ 1979629 w 3733015"/>
              <a:gd name="connsiteY2" fmla="*/ 301658 h 301658"/>
              <a:gd name="connsiteX3" fmla="*/ 1508289 w 3733015"/>
              <a:gd name="connsiteY3" fmla="*/ 301658 h 301658"/>
              <a:gd name="connsiteX4" fmla="*/ 0 w 3733015"/>
              <a:gd name="connsiteY4" fmla="*/ 0 h 30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015" h="301658">
                <a:moveTo>
                  <a:pt x="0" y="0"/>
                </a:moveTo>
                <a:lnTo>
                  <a:pt x="3733015" y="0"/>
                </a:lnTo>
                <a:lnTo>
                  <a:pt x="1979629" y="301658"/>
                </a:lnTo>
                <a:lnTo>
                  <a:pt x="1508289" y="301658"/>
                </a:lnTo>
                <a:lnTo>
                  <a:pt x="0" y="0"/>
                </a:lnTo>
                <a:close/>
              </a:path>
            </a:pathLst>
          </a:custGeom>
          <a:gradFill flip="none" rotWithShape="1">
            <a:gsLst>
              <a:gs pos="15000">
                <a:schemeClr val="accent1">
                  <a:lumMod val="5000"/>
                  <a:lumOff val="95000"/>
                  <a:alpha val="0"/>
                </a:schemeClr>
              </a:gs>
              <a:gs pos="81000">
                <a:srgbClr val="FFCC66"/>
              </a:gs>
            </a:gsLst>
            <a:lin ang="16200000" scaled="1"/>
            <a:tileRect/>
          </a:gra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1575171" y="2839555"/>
            <a:ext cx="2034758" cy="307777"/>
          </a:xfrm>
          <a:prstGeom prst="rect">
            <a:avLst/>
          </a:prstGeom>
          <a:noFill/>
          <a:ln>
            <a:noFill/>
          </a:ln>
        </p:spPr>
        <p:txBody>
          <a:bodyPr wrap="square" rtlCol="0">
            <a:spAutoFit/>
          </a:bodyPr>
          <a:lstStyle/>
          <a:p>
            <a:pPr algn="ctr" fontAlgn="ctr"/>
            <a:r>
              <a:rPr lang="en-US" sz="1400" b="1" dirty="0" smtClean="0">
                <a:latin typeface="Huawei Sans" panose="020C0503030203020204" pitchFamily="34" charset="0"/>
              </a:rPr>
              <a:t>R1's routing table</a:t>
            </a:r>
            <a:endParaRPr lang="en-US" sz="1400" b="1" dirty="0">
              <a:latin typeface="Huawei Sans" panose="020C0503030203020204" pitchFamily="34" charset="0"/>
            </a:endParaRPr>
          </a:p>
        </p:txBody>
      </p:sp>
      <p:pic>
        <p:nvPicPr>
          <p:cNvPr id="5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91447" y="3640768"/>
            <a:ext cx="527350" cy="431467"/>
          </a:xfrm>
          <a:prstGeom prst="rect">
            <a:avLst/>
          </a:prstGeom>
          <a:noFill/>
        </p:spPr>
      </p:pic>
      <p:pic>
        <p:nvPicPr>
          <p:cNvPr id="7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91447" y="4561019"/>
            <a:ext cx="527350" cy="431467"/>
          </a:xfrm>
          <a:prstGeom prst="rect">
            <a:avLst/>
          </a:prstGeom>
          <a:noFill/>
        </p:spPr>
      </p:pic>
      <p:sp>
        <p:nvSpPr>
          <p:cNvPr id="48" name="五边形 47"/>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9060287" y="-2762"/>
            <a:ext cx="148664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b="1" dirty="0" smtClean="0">
                <a:solidFill>
                  <a:schemeClr val="bg1"/>
                </a:solidFill>
                <a:latin typeface="Huawei Sans" panose="020C0503030203020204" pitchFamily="34" charset="0"/>
              </a:rPr>
              <a:t>Route Generation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88"/>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89"/>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2801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t>Importing Routes Using the network Command (1</a:t>
            </a:r>
            <a:r>
              <a:rPr lang="en-US" altLang="zh-CN" dirty="0" smtClean="0"/>
              <a:t>)</a:t>
            </a:r>
            <a:endParaRPr lang="zh-CN" altLang="en-US" dirty="0"/>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322346" y="4956666"/>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4774834" y="501857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132065" y="4889319"/>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999395" y="463812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圆角 52">
            <a:extLst>
              <a:ext uri="{FF2B5EF4-FFF2-40B4-BE49-F238E27FC236}">
                <a16:creationId xmlns="" xmlns:a16="http://schemas.microsoft.com/office/drawing/2014/main" id="{70ADCB91-E11A-40F5-B977-66A090F8EF3C}"/>
              </a:ext>
            </a:extLst>
          </p:cNvPr>
          <p:cNvSpPr/>
          <p:nvPr/>
        </p:nvSpPr>
        <p:spPr bwMode="gray">
          <a:xfrm>
            <a:off x="512360" y="2281639"/>
            <a:ext cx="1727325" cy="94530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 xmlns:a16="http://schemas.microsoft.com/office/drawing/2014/main" id="{31930744-3D36-4F81-8426-6F129C1A6804}"/>
              </a:ext>
            </a:extLst>
          </p:cNvPr>
          <p:cNvSpPr txBox="1"/>
          <p:nvPr/>
        </p:nvSpPr>
        <p:spPr bwMode="gray">
          <a:xfrm>
            <a:off x="512360" y="2259632"/>
            <a:ext cx="1734756"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IGP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31930744-3D36-4F81-8426-6F129C1A6804}"/>
              </a:ext>
            </a:extLst>
          </p:cNvPr>
          <p:cNvSpPr txBox="1"/>
          <p:nvPr/>
        </p:nvSpPr>
        <p:spPr bwMode="gray">
          <a:xfrm>
            <a:off x="669741" y="2641578"/>
            <a:ext cx="1484454" cy="470595"/>
          </a:xfrm>
          <a:prstGeom prst="roundRect">
            <a:avLst>
              <a:gd name="adj" fmla="val 3880"/>
            </a:avLst>
          </a:prstGeom>
          <a:noFill/>
          <a:ln w="12700">
            <a:solidFill>
              <a:srgbClr val="FFC000"/>
            </a:solidFill>
          </a:ln>
        </p:spPr>
        <p:txBody>
          <a:bodyPr wrap="square" rtlCol="0" anchor="ctr">
            <a:spAutoFit/>
          </a:bodyPr>
          <a:lstStyle/>
          <a:p>
            <a:pPr fontAlgn="ctr"/>
            <a:r>
              <a:rPr lang="en-US" sz="1200" dirty="0" smtClean="0">
                <a:solidFill>
                  <a:srgbClr val="EC7061"/>
                </a:solidFill>
                <a:latin typeface="Huawei Sans" panose="020C0503030203020204" pitchFamily="34" charset="0"/>
              </a:rPr>
              <a:t>10.1.0.0/24  OSPF</a:t>
            </a:r>
          </a:p>
          <a:p>
            <a:pPr fontAlgn="ctr"/>
            <a:r>
              <a:rPr lang="en-US" sz="1200" dirty="0" smtClean="0">
                <a:solidFill>
                  <a:srgbClr val="EC7061"/>
                </a:solidFill>
                <a:latin typeface="Huawei Sans" panose="020C0503030203020204" pitchFamily="34" charset="0"/>
              </a:rPr>
              <a:t>10.2.0.0/24  OSPF</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圆角 52">
            <a:extLst>
              <a:ext uri="{FF2B5EF4-FFF2-40B4-BE49-F238E27FC236}">
                <a16:creationId xmlns="" xmlns:a16="http://schemas.microsoft.com/office/drawing/2014/main" id="{70ADCB91-E11A-40F5-B977-66A090F8EF3C}"/>
              </a:ext>
            </a:extLst>
          </p:cNvPr>
          <p:cNvSpPr/>
          <p:nvPr/>
        </p:nvSpPr>
        <p:spPr bwMode="gray">
          <a:xfrm>
            <a:off x="4308517" y="2277453"/>
            <a:ext cx="1727325" cy="9494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 xmlns:a16="http://schemas.microsoft.com/office/drawing/2014/main" id="{31930744-3D36-4F81-8426-6F129C1A6804}"/>
              </a:ext>
            </a:extLst>
          </p:cNvPr>
          <p:cNvSpPr txBox="1"/>
          <p:nvPr/>
        </p:nvSpPr>
        <p:spPr bwMode="gray">
          <a:xfrm>
            <a:off x="4308517" y="2282592"/>
            <a:ext cx="1727325"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 xmlns:a16="http://schemas.microsoft.com/office/drawing/2014/main" id="{31930744-3D36-4F81-8426-6F129C1A6804}"/>
              </a:ext>
            </a:extLst>
          </p:cNvPr>
          <p:cNvSpPr txBox="1"/>
          <p:nvPr/>
        </p:nvSpPr>
        <p:spPr bwMode="gray">
          <a:xfrm>
            <a:off x="4500479" y="2643732"/>
            <a:ext cx="1343401" cy="479337"/>
          </a:xfrm>
          <a:prstGeom prst="roundRect">
            <a:avLst>
              <a:gd name="adj" fmla="val 6721"/>
            </a:avLst>
          </a:prstGeom>
          <a:noFill/>
          <a:ln w="12700">
            <a:solidFill>
              <a:srgbClr val="00B0F0"/>
            </a:solidFill>
          </a:ln>
        </p:spPr>
        <p:txBody>
          <a:bodyPr wrap="square" rtlCol="0" anchor="ctr">
            <a:spAutoFit/>
          </a:bodyPr>
          <a:lstStyle/>
          <a:p>
            <a:pPr algn="ctr" fontAlgn="ctr"/>
            <a:r>
              <a:rPr lang="en-US" sz="1200" dirty="0" smtClean="0">
                <a:solidFill>
                  <a:srgbClr val="EC7061"/>
                </a:solidFill>
                <a:latin typeface="Huawei Sans" panose="020C0503030203020204" pitchFamily="34" charset="0"/>
              </a:rPr>
              <a:t>*&gt;</a:t>
            </a:r>
            <a:r>
              <a:rPr lang="en-US" sz="1200" dirty="0" err="1" smtClean="0">
                <a:solidFill>
                  <a:srgbClr val="EC7061"/>
                </a:solidFill>
                <a:latin typeface="Huawei Sans" panose="020C0503030203020204" pitchFamily="34" charset="0"/>
              </a:rPr>
              <a:t>i</a:t>
            </a:r>
            <a:r>
              <a:rPr lang="en-US" sz="1200" dirty="0" smtClean="0">
                <a:solidFill>
                  <a:srgbClr val="EC7061"/>
                </a:solidFill>
                <a:latin typeface="Huawei Sans" panose="020C0503030203020204" pitchFamily="34" charset="0"/>
              </a:rPr>
              <a:t>  10.1.0.0/24</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*&gt;</a:t>
            </a:r>
            <a:r>
              <a:rPr lang="en-US" sz="1200" dirty="0" err="1" smtClean="0">
                <a:solidFill>
                  <a:srgbClr val="EC7061"/>
                </a:solidFill>
                <a:latin typeface="Huawei Sans" panose="020C0503030203020204" pitchFamily="34" charset="0"/>
              </a:rPr>
              <a:t>i</a:t>
            </a:r>
            <a:r>
              <a:rPr lang="en-US" sz="1200" dirty="0" smtClean="0">
                <a:solidFill>
                  <a:srgbClr val="EC7061"/>
                </a:solidFill>
                <a:latin typeface="Huawei Sans" panose="020C0503030203020204" pitchFamily="34" charset="0"/>
              </a:rPr>
              <a:t>  10.2.0.0/24 </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2154195" y="2615728"/>
            <a:ext cx="984697" cy="272943"/>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520700"/>
              <a:gd name="connsiteY0" fmla="*/ 273050 h 273050"/>
              <a:gd name="connsiteX1" fmla="*/ 520700 w 520700"/>
              <a:gd name="connsiteY1" fmla="*/ 0 h 273050"/>
            </a:gdLst>
            <a:ahLst/>
            <a:cxnLst>
              <a:cxn ang="0">
                <a:pos x="connsiteX0" y="connsiteY0"/>
              </a:cxn>
              <a:cxn ang="0">
                <a:pos x="connsiteX1" y="connsiteY1"/>
              </a:cxn>
            </a:cxnLst>
            <a:rect l="l" t="t" r="r" b="b"/>
            <a:pathLst>
              <a:path w="520700" h="273050">
                <a:moveTo>
                  <a:pt x="0" y="273050"/>
                </a:moveTo>
                <a:cubicBezTo>
                  <a:pt x="153987" y="137583"/>
                  <a:pt x="307975" y="2117"/>
                  <a:pt x="520700" y="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任意多边形 82"/>
          <p:cNvSpPr/>
          <p:nvPr/>
        </p:nvSpPr>
        <p:spPr bwMode="gray">
          <a:xfrm>
            <a:off x="3138893" y="2615728"/>
            <a:ext cx="1429011" cy="260260"/>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755650"/>
              <a:gd name="connsiteY0" fmla="*/ 12 h 260362"/>
              <a:gd name="connsiteX1" fmla="*/ 755650 w 755650"/>
              <a:gd name="connsiteY1" fmla="*/ 260362 h 260362"/>
            </a:gdLst>
            <a:ahLst/>
            <a:cxnLst>
              <a:cxn ang="0">
                <a:pos x="connsiteX0" y="connsiteY0"/>
              </a:cxn>
              <a:cxn ang="0">
                <a:pos x="connsiteX1" y="connsiteY1"/>
              </a:cxn>
            </a:cxnLst>
            <a:rect l="l" t="t" r="r" b="b"/>
            <a:pathLst>
              <a:path w="755650" h="260362">
                <a:moveTo>
                  <a:pt x="0" y="12"/>
                </a:moveTo>
                <a:cubicBezTo>
                  <a:pt x="212725" y="-2105"/>
                  <a:pt x="755650" y="260362"/>
                  <a:pt x="755650" y="260362"/>
                </a:cubicBezTo>
              </a:path>
            </a:pathLst>
          </a:custGeom>
          <a:noFill/>
          <a:ln w="19050">
            <a:solidFill>
              <a:srgbClr val="00B0F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2615740" y="1609346"/>
            <a:ext cx="3420102" cy="276999"/>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Import routes using the </a:t>
            </a:r>
            <a:r>
              <a:rPr lang="en-US" sz="1200" b="1" dirty="0" smtClean="0">
                <a:latin typeface="Huawei Sans" panose="020C0503030203020204" pitchFamily="34" charset="0"/>
              </a:rPr>
              <a:t>network</a:t>
            </a:r>
            <a:r>
              <a:rPr lang="en-US" sz="1200" dirty="0" smtClean="0">
                <a:latin typeface="Huawei Sans" panose="020C0503030203020204" pitchFamily="34" charset="0"/>
              </a:rPr>
              <a:t> command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4C7C4E63-07F2-484E-A141-F01D18F8D379}"/>
              </a:ext>
            </a:extLst>
          </p:cNvPr>
          <p:cNvSpPr/>
          <p:nvPr/>
        </p:nvSpPr>
        <p:spPr bwMode="gray">
          <a:xfrm>
            <a:off x="2460123" y="1639834"/>
            <a:ext cx="215916" cy="2159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2454169" y="1911872"/>
            <a:ext cx="1677895" cy="646079"/>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200</a:t>
            </a:r>
          </a:p>
          <a:p>
            <a:pPr fontAlgn="ctr"/>
            <a:r>
              <a:rPr lang="en-US" sz="1200" b="1" dirty="0" smtClean="0">
                <a:solidFill>
                  <a:srgbClr val="EC7061"/>
                </a:solidFill>
                <a:latin typeface="Huawei Sans" panose="020C0503030203020204" pitchFamily="34" charset="0"/>
              </a:rPr>
              <a:t>network 10.1.0.0 24</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r>
              <a:rPr lang="en-US" sz="1200" b="1" dirty="0" smtClean="0">
                <a:solidFill>
                  <a:srgbClr val="EC7061"/>
                </a:solidFill>
                <a:latin typeface="Huawei Sans" panose="020C0503030203020204" pitchFamily="34" charset="0"/>
              </a:rPr>
              <a:t>network 10.2.0.0 24</a:t>
            </a:r>
            <a:endParaRPr lang="en-US" altLang="zh-CN" sz="1200" b="1"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矩形 52"/>
          <p:cNvSpPr/>
          <p:nvPr/>
        </p:nvSpPr>
        <p:spPr bwMode="gray">
          <a:xfrm>
            <a:off x="6096000" y="1473181"/>
            <a:ext cx="5647707" cy="4324261"/>
          </a:xfrm>
          <a:prstGeom prst="rect">
            <a:avLst/>
          </a:prstGeom>
        </p:spPr>
        <p:txBody>
          <a:bodyPr wrap="square">
            <a:spAutoFit/>
          </a:bodyPr>
          <a:lstStyle/>
          <a:p>
            <a:pPr fontAlgn="ctr">
              <a:lnSpc>
                <a:spcPct val="150000"/>
              </a:lnSpc>
              <a:spcAft>
                <a:spcPts val="800"/>
              </a:spcAft>
            </a:pPr>
            <a:r>
              <a:rPr lang="en-US" sz="1700" dirty="0" smtClean="0">
                <a:solidFill>
                  <a:prstClr val="black"/>
                </a:solidFill>
                <a:latin typeface="Huawei Sans" panose="020C0503030203020204" pitchFamily="34" charset="0"/>
              </a:rPr>
              <a:t>Routes are imported by using the </a:t>
            </a:r>
            <a:r>
              <a:rPr lang="en-US" sz="1700" b="1" dirty="0" smtClean="0">
                <a:solidFill>
                  <a:prstClr val="black"/>
                </a:solidFill>
                <a:latin typeface="Huawei Sans" panose="020C0503030203020204" pitchFamily="34" charset="0"/>
              </a:rPr>
              <a:t>network</a:t>
            </a:r>
            <a:r>
              <a:rPr lang="en-US" sz="1700" dirty="0" smtClean="0">
                <a:solidFill>
                  <a:prstClr val="black"/>
                </a:solidFill>
                <a:latin typeface="Huawei Sans" panose="020C0503030203020204" pitchFamily="34" charset="0"/>
              </a:rPr>
              <a:t> command:</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smtClean="0">
                <a:latin typeface="Huawei Sans" panose="020C0503030203020204" pitchFamily="34" charset="0"/>
              </a:rPr>
              <a:t>The BGP router in AS 200 has learned two routes to 10.1.0.0/24 and 10.2.0.0/24 through OSPF. The two routes are imported to the BGP process through the </a:t>
            </a:r>
            <a:r>
              <a:rPr lang="en-US" sz="1700" b="1" dirty="0" smtClean="0">
                <a:latin typeface="Huawei Sans" panose="020C0503030203020204" pitchFamily="34" charset="0"/>
              </a:rPr>
              <a:t>network</a:t>
            </a:r>
            <a:r>
              <a:rPr lang="en-US" sz="1700" dirty="0" smtClean="0">
                <a:latin typeface="Huawei Sans" panose="020C0503030203020204" pitchFamily="34" charset="0"/>
              </a:rPr>
              <a:t> command and added to the local BGP routing table.</a:t>
            </a:r>
            <a:endParaRPr lang="en-US" altLang="zh-CN" sz="17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smtClean="0">
                <a:solidFill>
                  <a:schemeClr val="bg1">
                    <a:lumMod val="85000"/>
                  </a:schemeClr>
                </a:solidFill>
                <a:latin typeface="Huawei Sans" panose="020C0503030203020204" pitchFamily="34" charset="0"/>
              </a:rPr>
              <a:t>The BGP router in AS 200 sends Update messages to advertise routes to the BGP router in AS 300.</a:t>
            </a:r>
            <a:endParaRPr lang="en-US" altLang="zh-CN" sz="1700" dirty="0" smtClean="0">
              <a:solidFill>
                <a:schemeClr val="bg1">
                  <a:lumMod val="8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smtClean="0">
                <a:solidFill>
                  <a:schemeClr val="bg1">
                    <a:lumMod val="85000"/>
                  </a:schemeClr>
                </a:solidFill>
                <a:latin typeface="Huawei Sans" panose="020C0503030203020204" pitchFamily="34" charset="0"/>
              </a:rPr>
              <a:t>After receiving the routes, the BGP router in AS 300 adds the two routes to the local BGP routing table.</a:t>
            </a:r>
            <a:endParaRPr lang="en-US" altLang="zh-CN" sz="1700" dirty="0">
              <a:solidFill>
                <a:schemeClr val="bg1">
                  <a:lumMod val="8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678466" y="3346548"/>
            <a:ext cx="5145025" cy="618394"/>
          </a:xfrm>
          <a:custGeom>
            <a:avLst/>
            <a:gdLst>
              <a:gd name="connsiteX0" fmla="*/ 914400 w 5147035"/>
              <a:gd name="connsiteY0" fmla="*/ 424207 h 424207"/>
              <a:gd name="connsiteX1" fmla="*/ 1621410 w 5147035"/>
              <a:gd name="connsiteY1" fmla="*/ 424207 h 424207"/>
              <a:gd name="connsiteX2" fmla="*/ 5147035 w 5147035"/>
              <a:gd name="connsiteY2" fmla="*/ 0 h 424207"/>
              <a:gd name="connsiteX3" fmla="*/ 0 w 5147035"/>
              <a:gd name="connsiteY3" fmla="*/ 0 h 424207"/>
              <a:gd name="connsiteX4" fmla="*/ 914400 w 5147035"/>
              <a:gd name="connsiteY4" fmla="*/ 424207 h 424207"/>
              <a:gd name="connsiteX0" fmla="*/ 914400 w 5147035"/>
              <a:gd name="connsiteY0" fmla="*/ 424207 h 466245"/>
              <a:gd name="connsiteX1" fmla="*/ 2078789 w 5147035"/>
              <a:gd name="connsiteY1" fmla="*/ 466245 h 466245"/>
              <a:gd name="connsiteX2" fmla="*/ 5147035 w 5147035"/>
              <a:gd name="connsiteY2" fmla="*/ 0 h 466245"/>
              <a:gd name="connsiteX3" fmla="*/ 0 w 5147035"/>
              <a:gd name="connsiteY3" fmla="*/ 0 h 466245"/>
              <a:gd name="connsiteX4" fmla="*/ 914400 w 5147035"/>
              <a:gd name="connsiteY4" fmla="*/ 424207 h 466245"/>
              <a:gd name="connsiteX0" fmla="*/ 1505646 w 5147035"/>
              <a:gd name="connsiteY0" fmla="*/ 466245 h 466245"/>
              <a:gd name="connsiteX1" fmla="*/ 2078789 w 5147035"/>
              <a:gd name="connsiteY1" fmla="*/ 466245 h 466245"/>
              <a:gd name="connsiteX2" fmla="*/ 5147035 w 5147035"/>
              <a:gd name="connsiteY2" fmla="*/ 0 h 466245"/>
              <a:gd name="connsiteX3" fmla="*/ 0 w 5147035"/>
              <a:gd name="connsiteY3" fmla="*/ 0 h 466245"/>
              <a:gd name="connsiteX4" fmla="*/ 1505646 w 5147035"/>
              <a:gd name="connsiteY4" fmla="*/ 466245 h 46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7035" h="466245">
                <a:moveTo>
                  <a:pt x="1505646" y="466245"/>
                </a:moveTo>
                <a:lnTo>
                  <a:pt x="2078789" y="466245"/>
                </a:lnTo>
                <a:lnTo>
                  <a:pt x="5147035" y="0"/>
                </a:lnTo>
                <a:lnTo>
                  <a:pt x="0" y="0"/>
                </a:lnTo>
                <a:lnTo>
                  <a:pt x="1505646" y="466245"/>
                </a:lnTo>
                <a:close/>
              </a:path>
            </a:pathLst>
          </a:custGeom>
          <a:gradFill flip="none" rotWithShape="1">
            <a:gsLst>
              <a:gs pos="15000">
                <a:schemeClr val="accent1">
                  <a:lumMod val="5000"/>
                  <a:lumOff val="95000"/>
                  <a:alpha val="0"/>
                </a:schemeClr>
              </a:gs>
              <a:gs pos="81000">
                <a:srgbClr val="FFCC66"/>
              </a:gs>
            </a:gsLst>
            <a:lin ang="16200000" scaled="1"/>
            <a:tileRect/>
          </a:gra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1714063" y="3395699"/>
            <a:ext cx="2594781" cy="307777"/>
          </a:xfrm>
          <a:prstGeom prst="rect">
            <a:avLst/>
          </a:prstGeom>
          <a:noFill/>
          <a:ln>
            <a:noFill/>
          </a:ln>
        </p:spPr>
        <p:txBody>
          <a:bodyPr wrap="square" rtlCol="0">
            <a:spAutoFit/>
          </a:bodyPr>
          <a:lstStyle/>
          <a:p>
            <a:pPr algn="ctr" fontAlgn="ctr"/>
            <a:r>
              <a:rPr lang="en-US" sz="1400" b="1" dirty="0" smtClean="0">
                <a:latin typeface="Huawei Sans" panose="020C0503030203020204" pitchFamily="34" charset="0"/>
              </a:rPr>
              <a:t>R1's routing table</a:t>
            </a:r>
            <a:endParaRPr lang="en-US" sz="1400" b="1" dirty="0">
              <a:latin typeface="Huawei Sans" panose="020C0503030203020204" pitchFamily="34" charset="0"/>
            </a:endParaRPr>
          </a:p>
        </p:txBody>
      </p:sp>
      <p:sp>
        <p:nvSpPr>
          <p:cNvPr id="44" name="任意多边形 43"/>
          <p:cNvSpPr/>
          <p:nvPr/>
        </p:nvSpPr>
        <p:spPr bwMode="gray">
          <a:xfrm>
            <a:off x="609352" y="4077736"/>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1126232" y="3752923"/>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4177894"/>
            <a:ext cx="527350" cy="431467"/>
          </a:xfrm>
          <a:prstGeom prst="rect">
            <a:avLst/>
          </a:prstGeom>
          <a:noFill/>
        </p:spPr>
      </p:pic>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5098145"/>
            <a:ext cx="527350" cy="431467"/>
          </a:xfrm>
          <a:prstGeom prst="rect">
            <a:avLst/>
          </a:prstGeom>
          <a:noFill/>
        </p:spPr>
      </p:pic>
      <p:cxnSp>
        <p:nvCxnSpPr>
          <p:cNvPr id="49" name="直接连接符 48">
            <a:extLst>
              <a:ext uri="{FF2B5EF4-FFF2-40B4-BE49-F238E27FC236}">
                <a16:creationId xmlns="" xmlns:a16="http://schemas.microsoft.com/office/drawing/2014/main" id="{94275FFE-3BE6-4C12-8737-FDFE3456C4A2}"/>
              </a:ext>
            </a:extLst>
          </p:cNvPr>
          <p:cNvCxnSpPr>
            <a:stCxn id="47" idx="2"/>
            <a:endCxn id="48" idx="0"/>
          </p:cNvCxnSpPr>
          <p:nvPr/>
        </p:nvCxnSpPr>
        <p:spPr bwMode="gray">
          <a:xfrm>
            <a:off x="2434370" y="4609361"/>
            <a:ext cx="0" cy="488784"/>
          </a:xfrm>
          <a:prstGeom prst="line">
            <a:avLst/>
          </a:prstGeom>
          <a:noFill/>
          <a:ln w="19050" cap="flat" cmpd="sng" algn="ctr">
            <a:solidFill>
              <a:schemeClr val="bg1">
                <a:lumMod val="50000"/>
              </a:schemeClr>
            </a:solidFill>
            <a:prstDash val="solid"/>
          </a:ln>
          <a:effectLst/>
        </p:spPr>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1629384" y="4668602"/>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20">
            <a:extLst>
              <a:ext uri="{FF2B5EF4-FFF2-40B4-BE49-F238E27FC236}">
                <a16:creationId xmlns="" xmlns:a16="http://schemas.microsoft.com/office/drawing/2014/main" id="{020D7A1D-EFAD-4C8C-B9DE-D0FAD269B77A}"/>
              </a:ext>
            </a:extLst>
          </p:cNvPr>
          <p:cNvSpPr txBox="1"/>
          <p:nvPr/>
        </p:nvSpPr>
        <p:spPr bwMode="gray">
          <a:xfrm>
            <a:off x="2329877" y="421410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1868939" y="555666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549136" y="3784300"/>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a:extLst>
              <a:ext uri="{FF2B5EF4-FFF2-40B4-BE49-F238E27FC236}">
                <a16:creationId xmlns="" xmlns:a16="http://schemas.microsoft.com/office/drawing/2014/main" id="{94275FFE-3BE6-4C12-8737-FDFE3456C4A2}"/>
              </a:ext>
            </a:extLst>
          </p:cNvPr>
          <p:cNvCxnSpPr>
            <a:stCxn id="47" idx="1"/>
          </p:cNvCxnSpPr>
          <p:nvPr/>
        </p:nvCxnSpPr>
        <p:spPr bwMode="gray">
          <a:xfrm flipH="1">
            <a:off x="1277760" y="4393627"/>
            <a:ext cx="892936" cy="0"/>
          </a:xfrm>
          <a:prstGeom prst="line">
            <a:avLst/>
          </a:prstGeom>
          <a:noFill/>
          <a:ln w="19050" cap="flat" cmpd="sng" algn="ctr">
            <a:solidFill>
              <a:schemeClr val="bg1">
                <a:lumMod val="50000"/>
              </a:schemeClr>
            </a:solidFill>
            <a:prstDash val="solid"/>
          </a:ln>
          <a:effectLst/>
        </p:spPr>
      </p:cxnSp>
      <p:cxnSp>
        <p:nvCxnSpPr>
          <p:cNvPr id="57" name="直接连接符 56">
            <a:extLst>
              <a:ext uri="{FF2B5EF4-FFF2-40B4-BE49-F238E27FC236}">
                <a16:creationId xmlns="" xmlns:a16="http://schemas.microsoft.com/office/drawing/2014/main" id="{94275FFE-3BE6-4C12-8737-FDFE3456C4A2}"/>
              </a:ext>
            </a:extLst>
          </p:cNvPr>
          <p:cNvCxnSpPr>
            <a:stCxn id="48" idx="1"/>
          </p:cNvCxnSpPr>
          <p:nvPr/>
        </p:nvCxnSpPr>
        <p:spPr bwMode="gray">
          <a:xfrm flipH="1">
            <a:off x="1265752" y="5313879"/>
            <a:ext cx="904943" cy="0"/>
          </a:xfrm>
          <a:prstGeom prst="line">
            <a:avLst/>
          </a:prstGeom>
          <a:noFill/>
          <a:ln w="19050" cap="flat" cmpd="sng" algn="ctr">
            <a:solidFill>
              <a:schemeClr val="bg1">
                <a:lumMod val="50000"/>
              </a:schemeClr>
            </a:solidFill>
            <a:prstDash val="solid"/>
          </a:ln>
          <a:effectLst/>
        </p:spPr>
      </p:cxnSp>
      <p:pic>
        <p:nvPicPr>
          <p:cNvPr id="5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4177894"/>
            <a:ext cx="527350" cy="431467"/>
          </a:xfrm>
          <a:prstGeom prst="rect">
            <a:avLst/>
          </a:prstGeom>
          <a:noFill/>
        </p:spPr>
      </p:pic>
      <p:pic>
        <p:nvPicPr>
          <p:cNvPr id="5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5098145"/>
            <a:ext cx="527350" cy="431467"/>
          </a:xfrm>
          <a:prstGeom prst="rect">
            <a:avLst/>
          </a:prstGeom>
          <a:noFill/>
        </p:spPr>
      </p:pic>
      <p:cxnSp>
        <p:nvCxnSpPr>
          <p:cNvPr id="26" name="直接箭头连接符 25">
            <a:extLst>
              <a:ext uri="{FF2B5EF4-FFF2-40B4-BE49-F238E27FC236}">
                <a16:creationId xmlns="" xmlns:a16="http://schemas.microsoft.com/office/drawing/2014/main" id="{25FFCF9E-B77D-4002-8CAE-8C36C256A152}"/>
              </a:ext>
            </a:extLst>
          </p:cNvPr>
          <p:cNvCxnSpPr>
            <a:cxnSpLocks/>
            <a:endCxn id="4" idx="1"/>
          </p:cNvCxnSpPr>
          <p:nvPr/>
        </p:nvCxnSpPr>
        <p:spPr bwMode="gray">
          <a:xfrm>
            <a:off x="2676039" y="4402694"/>
            <a:ext cx="1646307" cy="769706"/>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9" name="TextBox 120">
            <a:extLst>
              <a:ext uri="{FF2B5EF4-FFF2-40B4-BE49-F238E27FC236}">
                <a16:creationId xmlns="" xmlns:a16="http://schemas.microsoft.com/office/drawing/2014/main" id="{020D7A1D-EFAD-4C8C-B9DE-D0FAD269B77A}"/>
              </a:ext>
            </a:extLst>
          </p:cNvPr>
          <p:cNvSpPr txBox="1"/>
          <p:nvPr/>
        </p:nvSpPr>
        <p:spPr bwMode="gray">
          <a:xfrm>
            <a:off x="2678205" y="475647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五边形 63"/>
          <p:cNvSpPr/>
          <p:nvPr/>
        </p:nvSpPr>
        <p:spPr bwMode="gray">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9060287" y="-2762"/>
            <a:ext cx="148664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b="1" dirty="0" smtClean="0">
                <a:solidFill>
                  <a:schemeClr val="bg1"/>
                </a:solidFill>
                <a:latin typeface="Huawei Sans" panose="020C0503030203020204" pitchFamily="34" charset="0"/>
              </a:rPr>
              <a:t>Route Generation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41601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t>Importing Routes Using the network Command (2</a:t>
            </a:r>
            <a:r>
              <a:rPr lang="en-US" altLang="zh-CN" dirty="0" smtClean="0"/>
              <a:t>)</a:t>
            </a:r>
            <a:endParaRPr lang="zh-CN" altLang="en-US" dirty="0"/>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322346" y="3836532"/>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4774834" y="389843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132065" y="3769184"/>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987251" y="354883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3040320" y="3443717"/>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flipV="1">
            <a:off x="3230014" y="2913485"/>
            <a:ext cx="712271" cy="579862"/>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8" name="TextBox 120">
            <a:extLst>
              <a:ext uri="{FF2B5EF4-FFF2-40B4-BE49-F238E27FC236}">
                <a16:creationId xmlns="" xmlns:a16="http://schemas.microsoft.com/office/drawing/2014/main" id="{020D7A1D-EFAD-4C8C-B9DE-D0FAD269B77A}"/>
              </a:ext>
            </a:extLst>
          </p:cNvPr>
          <p:cNvSpPr txBox="1"/>
          <p:nvPr/>
        </p:nvSpPr>
        <p:spPr bwMode="gray">
          <a:xfrm>
            <a:off x="3892122" y="2902455"/>
            <a:ext cx="1559058" cy="276999"/>
          </a:xfrm>
          <a:prstGeom prst="rect">
            <a:avLst/>
          </a:prstGeom>
          <a:noFill/>
          <a:ln>
            <a:noFill/>
          </a:ln>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BGP route update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9" name="表格 38">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3625360" y="2179571"/>
          <a:ext cx="1504449" cy="697692"/>
        </p:xfrm>
        <a:graphic>
          <a:graphicData uri="http://schemas.openxmlformats.org/drawingml/2006/table">
            <a:tbl>
              <a:tblPr/>
              <a:tblGrid>
                <a:gridCol w="1504449">
                  <a:extLst>
                    <a:ext uri="{9D8B030D-6E8A-4147-A177-3AD203B41FA5}">
                      <a16:colId xmlns="" xmlns:a16="http://schemas.microsoft.com/office/drawing/2014/main" val="20000"/>
                    </a:ext>
                  </a:extLst>
                </a:gridCol>
              </a:tblGrid>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10.1.0.0/24</a:t>
                      </a:r>
                      <a:endParaRPr kumimoji="0" lang="en-US" altLang="zh-CN" sz="12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10.2.0.0/24</a:t>
                      </a:r>
                      <a:endParaRPr kumimoji="0" lang="en-US" altLang="zh-CN" sz="12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 name="矩形: 圆角 52">
            <a:extLst>
              <a:ext uri="{FF2B5EF4-FFF2-40B4-BE49-F238E27FC236}">
                <a16:creationId xmlns="" xmlns:a16="http://schemas.microsoft.com/office/drawing/2014/main" id="{70ADCB91-E11A-40F5-B977-66A090F8EF3C}"/>
              </a:ext>
            </a:extLst>
          </p:cNvPr>
          <p:cNvSpPr/>
          <p:nvPr/>
        </p:nvSpPr>
        <p:spPr bwMode="gray">
          <a:xfrm>
            <a:off x="4103134" y="4746157"/>
            <a:ext cx="1727325" cy="9494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31930744-3D36-4F81-8426-6F129C1A6804}"/>
              </a:ext>
            </a:extLst>
          </p:cNvPr>
          <p:cNvSpPr txBox="1"/>
          <p:nvPr/>
        </p:nvSpPr>
        <p:spPr bwMode="gray">
          <a:xfrm>
            <a:off x="4103134" y="4751296"/>
            <a:ext cx="1727325"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31930744-3D36-4F81-8426-6F129C1A6804}"/>
              </a:ext>
            </a:extLst>
          </p:cNvPr>
          <p:cNvSpPr txBox="1"/>
          <p:nvPr/>
        </p:nvSpPr>
        <p:spPr bwMode="gray">
          <a:xfrm>
            <a:off x="4295096" y="5112436"/>
            <a:ext cx="1343401" cy="479337"/>
          </a:xfrm>
          <a:prstGeom prst="roundRect">
            <a:avLst>
              <a:gd name="adj" fmla="val 6721"/>
            </a:avLst>
          </a:prstGeom>
          <a:noFill/>
          <a:ln w="12700">
            <a:solidFill>
              <a:srgbClr val="00B0F0"/>
            </a:solidFill>
          </a:ln>
        </p:spPr>
        <p:txBody>
          <a:bodyPr wrap="square" rtlCol="0" anchor="ctr">
            <a:spAutoFit/>
          </a:bodyPr>
          <a:lstStyle/>
          <a:p>
            <a:pPr algn="ctr" fontAlgn="ctr"/>
            <a:r>
              <a:rPr lang="en-US" sz="1200" dirty="0" smtClean="0">
                <a:solidFill>
                  <a:srgbClr val="EC7061"/>
                </a:solidFill>
                <a:latin typeface="Huawei Sans" panose="020C0503030203020204" pitchFamily="34" charset="0"/>
              </a:rPr>
              <a:t>*&gt;</a:t>
            </a:r>
            <a:r>
              <a:rPr lang="en-US" sz="1200" dirty="0" err="1" smtClean="0">
                <a:solidFill>
                  <a:srgbClr val="EC7061"/>
                </a:solidFill>
                <a:latin typeface="Huawei Sans" panose="020C0503030203020204" pitchFamily="34" charset="0"/>
              </a:rPr>
              <a:t>i</a:t>
            </a:r>
            <a:r>
              <a:rPr lang="en-US" sz="1200" dirty="0" smtClean="0">
                <a:solidFill>
                  <a:srgbClr val="EC7061"/>
                </a:solidFill>
                <a:latin typeface="Huawei Sans" panose="020C0503030203020204" pitchFamily="34" charset="0"/>
              </a:rPr>
              <a:t>  10.1.0.0/24</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EC7061"/>
                </a:solidFill>
                <a:latin typeface="Huawei Sans" panose="020C0503030203020204" pitchFamily="34" charset="0"/>
              </a:rPr>
              <a:t>*&gt;</a:t>
            </a:r>
            <a:r>
              <a:rPr lang="en-US" sz="1200" dirty="0" err="1" smtClean="0">
                <a:solidFill>
                  <a:srgbClr val="EC7061"/>
                </a:solidFill>
                <a:latin typeface="Huawei Sans" panose="020C0503030203020204" pitchFamily="34" charset="0"/>
              </a:rPr>
              <a:t>i</a:t>
            </a:r>
            <a:r>
              <a:rPr lang="en-US" sz="1200" dirty="0" smtClean="0">
                <a:solidFill>
                  <a:srgbClr val="EC7061"/>
                </a:solidFill>
                <a:latin typeface="Huawei Sans" panose="020C0503030203020204" pitchFamily="34" charset="0"/>
              </a:rPr>
              <a:t>  10.2.0.0/24 </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4043513" y="4428240"/>
            <a:ext cx="1958113" cy="276999"/>
          </a:xfrm>
          <a:prstGeom prst="rect">
            <a:avLst/>
          </a:prstGeom>
          <a:noFill/>
          <a:ln>
            <a:noFill/>
          </a:ln>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R3's BGP routing table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p:nvPr/>
        </p:nvCxnSpPr>
        <p:spPr bwMode="gray">
          <a:xfrm flipH="1">
            <a:off x="799695" y="6028371"/>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8" name="文本框 47"/>
          <p:cNvSpPr txBox="1"/>
          <p:nvPr/>
        </p:nvSpPr>
        <p:spPr bwMode="gray">
          <a:xfrm>
            <a:off x="1056745" y="5889925"/>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1" name="Oval 4"/>
          <p:cNvSpPr>
            <a:spLocks noChangeAspect="1"/>
          </p:cNvSpPr>
          <p:nvPr/>
        </p:nvSpPr>
        <p:spPr bwMode="gray">
          <a:xfrm>
            <a:off x="3745170" y="29024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4"/>
          <p:cNvSpPr>
            <a:spLocks noChangeAspect="1"/>
          </p:cNvSpPr>
          <p:nvPr/>
        </p:nvSpPr>
        <p:spPr bwMode="gray">
          <a:xfrm>
            <a:off x="3817113" y="444073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609352" y="2427399"/>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1126232" y="210258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5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2527557"/>
            <a:ext cx="527350" cy="431467"/>
          </a:xfrm>
          <a:prstGeom prst="rect">
            <a:avLst/>
          </a:prstGeom>
          <a:noFill/>
        </p:spPr>
      </p:pic>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3447808"/>
            <a:ext cx="527350" cy="431467"/>
          </a:xfrm>
          <a:prstGeom prst="rect">
            <a:avLst/>
          </a:prstGeom>
          <a:noFill/>
        </p:spPr>
      </p:pic>
      <p:cxnSp>
        <p:nvCxnSpPr>
          <p:cNvPr id="55" name="直接连接符 54">
            <a:extLst>
              <a:ext uri="{FF2B5EF4-FFF2-40B4-BE49-F238E27FC236}">
                <a16:creationId xmlns="" xmlns:a16="http://schemas.microsoft.com/office/drawing/2014/main" id="{94275FFE-3BE6-4C12-8737-FDFE3456C4A2}"/>
              </a:ext>
            </a:extLst>
          </p:cNvPr>
          <p:cNvCxnSpPr>
            <a:stCxn id="53" idx="2"/>
            <a:endCxn id="54" idx="0"/>
          </p:cNvCxnSpPr>
          <p:nvPr/>
        </p:nvCxnSpPr>
        <p:spPr bwMode="gray">
          <a:xfrm>
            <a:off x="2434370" y="2959024"/>
            <a:ext cx="0" cy="488784"/>
          </a:xfrm>
          <a:prstGeom prst="line">
            <a:avLst/>
          </a:prstGeom>
          <a:noFill/>
          <a:ln w="19050" cap="flat" cmpd="sng" algn="ctr">
            <a:solidFill>
              <a:schemeClr val="bg1">
                <a:lumMod val="50000"/>
              </a:schemeClr>
            </a:solidFill>
            <a:prstDash val="solid"/>
          </a:ln>
          <a:effectLst/>
        </p:spPr>
      </p:cxnSp>
      <p:sp>
        <p:nvSpPr>
          <p:cNvPr id="56" name="TextBox 120">
            <a:extLst>
              <a:ext uri="{FF2B5EF4-FFF2-40B4-BE49-F238E27FC236}">
                <a16:creationId xmlns="" xmlns:a16="http://schemas.microsoft.com/office/drawing/2014/main" id="{020D7A1D-EFAD-4C8C-B9DE-D0FAD269B77A}"/>
              </a:ext>
            </a:extLst>
          </p:cNvPr>
          <p:cNvSpPr txBox="1"/>
          <p:nvPr/>
        </p:nvSpPr>
        <p:spPr bwMode="gray">
          <a:xfrm>
            <a:off x="1629384" y="3018265"/>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2300983" y="24956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1868939" y="390633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a:off x="549136" y="2133963"/>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a:extLst>
              <a:ext uri="{FF2B5EF4-FFF2-40B4-BE49-F238E27FC236}">
                <a16:creationId xmlns="" xmlns:a16="http://schemas.microsoft.com/office/drawing/2014/main" id="{94275FFE-3BE6-4C12-8737-FDFE3456C4A2}"/>
              </a:ext>
            </a:extLst>
          </p:cNvPr>
          <p:cNvCxnSpPr>
            <a:stCxn id="53" idx="1"/>
          </p:cNvCxnSpPr>
          <p:nvPr/>
        </p:nvCxnSpPr>
        <p:spPr bwMode="gray">
          <a:xfrm flipH="1">
            <a:off x="1277760" y="2743290"/>
            <a:ext cx="892936" cy="0"/>
          </a:xfrm>
          <a:prstGeom prst="line">
            <a:avLst/>
          </a:prstGeom>
          <a:noFill/>
          <a:ln w="19050" cap="flat" cmpd="sng" algn="ctr">
            <a:solidFill>
              <a:schemeClr val="bg1">
                <a:lumMod val="50000"/>
              </a:schemeClr>
            </a:solidFill>
            <a:prstDash val="solid"/>
          </a:ln>
          <a:effectLst/>
        </p:spPr>
      </p:cxnSp>
      <p:cxnSp>
        <p:nvCxnSpPr>
          <p:cNvPr id="61" name="直接连接符 60">
            <a:extLst>
              <a:ext uri="{FF2B5EF4-FFF2-40B4-BE49-F238E27FC236}">
                <a16:creationId xmlns="" xmlns:a16="http://schemas.microsoft.com/office/drawing/2014/main" id="{94275FFE-3BE6-4C12-8737-FDFE3456C4A2}"/>
              </a:ext>
            </a:extLst>
          </p:cNvPr>
          <p:cNvCxnSpPr>
            <a:stCxn id="54" idx="1"/>
          </p:cNvCxnSpPr>
          <p:nvPr/>
        </p:nvCxnSpPr>
        <p:spPr bwMode="gray">
          <a:xfrm flipH="1">
            <a:off x="1265752" y="3663542"/>
            <a:ext cx="904943" cy="0"/>
          </a:xfrm>
          <a:prstGeom prst="line">
            <a:avLst/>
          </a:prstGeom>
          <a:noFill/>
          <a:ln w="19050" cap="flat" cmpd="sng" algn="ctr">
            <a:solidFill>
              <a:schemeClr val="bg1">
                <a:lumMod val="50000"/>
              </a:schemeClr>
            </a:solidFill>
            <a:prstDash val="solid"/>
          </a:ln>
          <a:effectLst/>
        </p:spPr>
      </p:cxnSp>
      <p:pic>
        <p:nvPicPr>
          <p:cNvPr id="6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2527557"/>
            <a:ext cx="527350" cy="431467"/>
          </a:xfrm>
          <a:prstGeom prst="rect">
            <a:avLst/>
          </a:prstGeom>
          <a:noFill/>
        </p:spPr>
      </p:pic>
      <p:pic>
        <p:nvPicPr>
          <p:cNvPr id="6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3447808"/>
            <a:ext cx="527350" cy="431467"/>
          </a:xfrm>
          <a:prstGeom prst="rect">
            <a:avLst/>
          </a:prstGeom>
          <a:noFill/>
        </p:spPr>
      </p:pic>
      <p:cxnSp>
        <p:nvCxnSpPr>
          <p:cNvPr id="15" name="直接箭头连接符 14">
            <a:extLst>
              <a:ext uri="{FF2B5EF4-FFF2-40B4-BE49-F238E27FC236}">
                <a16:creationId xmlns="" xmlns:a16="http://schemas.microsoft.com/office/drawing/2014/main" id="{25FFCF9E-B77D-4002-8CAE-8C36C256A152}"/>
              </a:ext>
            </a:extLst>
          </p:cNvPr>
          <p:cNvCxnSpPr>
            <a:cxnSpLocks/>
            <a:endCxn id="4" idx="1"/>
          </p:cNvCxnSpPr>
          <p:nvPr/>
        </p:nvCxnSpPr>
        <p:spPr bwMode="gray">
          <a:xfrm>
            <a:off x="2686155" y="2699023"/>
            <a:ext cx="1636191" cy="1353243"/>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2" name="五边形 61"/>
          <p:cNvSpPr/>
          <p:nvPr/>
        </p:nvSpPr>
        <p:spPr bwMode="gray">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9060287" y="-2762"/>
            <a:ext cx="148664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b="1" dirty="0" smtClean="0">
                <a:solidFill>
                  <a:schemeClr val="bg1"/>
                </a:solidFill>
                <a:latin typeface="Huawei Sans" panose="020C0503030203020204" pitchFamily="34" charset="0"/>
              </a:rPr>
              <a:t>Route Generation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6096000" y="1473181"/>
            <a:ext cx="5647707" cy="4324261"/>
          </a:xfrm>
          <a:prstGeom prst="rect">
            <a:avLst/>
          </a:prstGeom>
        </p:spPr>
        <p:txBody>
          <a:bodyPr wrap="square">
            <a:spAutoFit/>
          </a:bodyPr>
          <a:lstStyle/>
          <a:p>
            <a:pPr fontAlgn="ctr">
              <a:lnSpc>
                <a:spcPct val="150000"/>
              </a:lnSpc>
              <a:spcAft>
                <a:spcPts val="800"/>
              </a:spcAft>
            </a:pPr>
            <a:r>
              <a:rPr lang="en-US" sz="1700" dirty="0" smtClean="0">
                <a:solidFill>
                  <a:prstClr val="black"/>
                </a:solidFill>
                <a:latin typeface="Huawei Sans" panose="020C0503030203020204" pitchFamily="34" charset="0"/>
              </a:rPr>
              <a:t>Routes are imported by using the </a:t>
            </a:r>
            <a:r>
              <a:rPr lang="en-US" sz="1700" b="1" dirty="0" smtClean="0">
                <a:solidFill>
                  <a:prstClr val="black"/>
                </a:solidFill>
                <a:latin typeface="Huawei Sans" panose="020C0503030203020204" pitchFamily="34" charset="0"/>
              </a:rPr>
              <a:t>network</a:t>
            </a:r>
            <a:r>
              <a:rPr lang="en-US" sz="1700" dirty="0" smtClean="0">
                <a:solidFill>
                  <a:prstClr val="black"/>
                </a:solidFill>
                <a:latin typeface="Huawei Sans" panose="020C0503030203020204" pitchFamily="34" charset="0"/>
              </a:rPr>
              <a:t> command:</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a:solidFill>
                  <a:schemeClr val="bg1">
                    <a:lumMod val="85000"/>
                  </a:schemeClr>
                </a:solidFill>
                <a:latin typeface="Huawei Sans" panose="020C0503030203020204" pitchFamily="34" charset="0"/>
              </a:rPr>
              <a:t>The BGP router in AS 200 has learned two routes to 10.1.0.0/24 and 10.2.0.0/24 through OSPF. The two routes are imported to the BGP process through the </a:t>
            </a:r>
            <a:r>
              <a:rPr lang="en-US" sz="1700" b="1" dirty="0">
                <a:solidFill>
                  <a:schemeClr val="bg1">
                    <a:lumMod val="85000"/>
                  </a:schemeClr>
                </a:solidFill>
                <a:latin typeface="Huawei Sans" panose="020C0503030203020204" pitchFamily="34" charset="0"/>
              </a:rPr>
              <a:t>network</a:t>
            </a:r>
            <a:r>
              <a:rPr lang="en-US" sz="1700" dirty="0">
                <a:solidFill>
                  <a:schemeClr val="bg1">
                    <a:lumMod val="85000"/>
                  </a:schemeClr>
                </a:solidFill>
                <a:latin typeface="Huawei Sans" panose="020C0503030203020204" pitchFamily="34" charset="0"/>
              </a:rPr>
              <a:t> command and added to the local BGP routing table.</a:t>
            </a:r>
            <a:endParaRPr lang="en-US" altLang="zh-CN" sz="1700" dirty="0">
              <a:solidFill>
                <a:schemeClr val="bg1">
                  <a:lumMod val="85000"/>
                </a:schemeClr>
              </a:solidFill>
              <a:latin typeface="Huawei Sans" panose="020C0503030203020204" pitchFamily="34" charset="0"/>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a:latin typeface="Huawei Sans" panose="020C0503030203020204" pitchFamily="34" charset="0"/>
              </a:rPr>
              <a:t>The BGP router in AS 200 sends Update messages to advertise routes to the BGP router in AS 300.</a:t>
            </a:r>
            <a:endParaRPr lang="en-US" altLang="zh-CN" sz="1700" dirty="0">
              <a:latin typeface="Huawei Sans" panose="020C0503030203020204" pitchFamily="34" charset="0"/>
              <a:sym typeface="Huawei Sans" panose="020C0503030203020204" pitchFamily="34" charset="0"/>
            </a:endParaRPr>
          </a:p>
          <a:p>
            <a:pPr marL="228509" indent="-228509" fontAlgn="ctr">
              <a:lnSpc>
                <a:spcPct val="150000"/>
              </a:lnSpc>
              <a:spcAft>
                <a:spcPts val="800"/>
              </a:spcAft>
              <a:buFont typeface="+mj-lt"/>
              <a:buAutoNum type="arabicPeriod"/>
            </a:pPr>
            <a:r>
              <a:rPr lang="en-US" sz="1700" dirty="0">
                <a:latin typeface="Huawei Sans" panose="020C0503030203020204" pitchFamily="34" charset="0"/>
              </a:rPr>
              <a:t>After receiving the routes, the BGP router in AS 300 adds the two routes to the local BGP routing table.</a:t>
            </a:r>
            <a:endParaRPr lang="en-US" altLang="zh-CN" sz="17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60310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Importing Routes Using the import-route </a:t>
            </a:r>
            <a:r>
              <a:rPr lang="en-US" altLang="zh-CN" dirty="0" smtClean="0"/>
              <a:t>Command</a:t>
            </a:r>
            <a:endParaRPr lang="zh-CN" altLang="en-US" dirty="0"/>
          </a:p>
        </p:txBody>
      </p:sp>
      <p:sp>
        <p:nvSpPr>
          <p:cNvPr id="3" name="矩形 2"/>
          <p:cNvSpPr/>
          <p:nvPr/>
        </p:nvSpPr>
        <p:spPr>
          <a:xfrm>
            <a:off x="6093620" y="1343747"/>
            <a:ext cx="5647707" cy="4819268"/>
          </a:xfrm>
          <a:prstGeom prst="rect">
            <a:avLst/>
          </a:prstGeom>
        </p:spPr>
        <p:txBody>
          <a:bodyPr wrap="square">
            <a:spAutoFit/>
          </a:bodyPr>
          <a:lstStyle/>
          <a:p>
            <a:pPr fontAlgn="ctr">
              <a:lnSpc>
                <a:spcPct val="150000"/>
              </a:lnSpc>
              <a:spcAft>
                <a:spcPts val="800"/>
              </a:spcAft>
            </a:pPr>
            <a:r>
              <a:rPr lang="en-US" sz="1700" dirty="0" smtClean="0">
                <a:solidFill>
                  <a:prstClr val="black"/>
                </a:solidFill>
                <a:latin typeface="Huawei Sans" panose="020C0503030203020204" pitchFamily="34" charset="0"/>
              </a:rPr>
              <a:t>Although the routes imported by using the </a:t>
            </a:r>
            <a:r>
              <a:rPr lang="en-US" sz="1700" b="1" dirty="0" smtClean="0">
                <a:solidFill>
                  <a:prstClr val="black"/>
                </a:solidFill>
                <a:latin typeface="Huawei Sans" panose="020C0503030203020204" pitchFamily="34" charset="0"/>
              </a:rPr>
              <a:t>network</a:t>
            </a:r>
            <a:r>
              <a:rPr lang="en-US" sz="1700" dirty="0" smtClean="0">
                <a:solidFill>
                  <a:prstClr val="black"/>
                </a:solidFill>
                <a:latin typeface="Huawei Sans" panose="020C0503030203020204" pitchFamily="34" charset="0"/>
              </a:rPr>
              <a:t> command are accurate, only one route can be imported into the IP routing table one by one. If a large number of routes are imported, the configuration commands are complex. In this case, you can use the </a:t>
            </a:r>
            <a:r>
              <a:rPr lang="en-US" sz="1700" b="1" dirty="0" smtClean="0">
                <a:solidFill>
                  <a:prstClr val="black"/>
                </a:solidFill>
                <a:latin typeface="Huawei Sans" panose="020C0503030203020204" pitchFamily="34" charset="0"/>
              </a:rPr>
              <a:t>import-route</a:t>
            </a:r>
            <a:r>
              <a:rPr lang="en-US" sz="1700" dirty="0" smtClean="0">
                <a:solidFill>
                  <a:prstClr val="black"/>
                </a:solidFill>
                <a:latin typeface="Huawei Sans" panose="020C0503030203020204" pitchFamily="34" charset="0"/>
              </a:rPr>
              <a:t> command to import the following routes to the BGP routing table:</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763" indent="-342763" fontAlgn="ctr">
              <a:lnSpc>
                <a:spcPct val="150000"/>
              </a:lnSpc>
              <a:spcAft>
                <a:spcPts val="800"/>
              </a:spcAft>
              <a:buFont typeface="+mj-lt"/>
              <a:buAutoNum type="arabicPeriod"/>
            </a:pPr>
            <a:r>
              <a:rPr lang="en-US" sz="1700" dirty="0" smtClean="0">
                <a:solidFill>
                  <a:prstClr val="black"/>
                </a:solidFill>
                <a:latin typeface="Huawei Sans" panose="020C0503030203020204" pitchFamily="34" charset="0"/>
              </a:rPr>
              <a:t>Direct routes</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763" indent="-342763" fontAlgn="ctr">
              <a:lnSpc>
                <a:spcPct val="150000"/>
              </a:lnSpc>
              <a:spcAft>
                <a:spcPts val="800"/>
              </a:spcAft>
              <a:buFont typeface="+mj-lt"/>
              <a:buAutoNum type="arabicPeriod"/>
            </a:pPr>
            <a:r>
              <a:rPr lang="en-US" sz="1700" dirty="0" smtClean="0">
                <a:solidFill>
                  <a:prstClr val="black"/>
                </a:solidFill>
                <a:latin typeface="Huawei Sans" panose="020C0503030203020204" pitchFamily="34" charset="0"/>
              </a:rPr>
              <a:t>Static routes</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763" indent="-342763" fontAlgn="ctr">
              <a:lnSpc>
                <a:spcPct val="150000"/>
              </a:lnSpc>
              <a:spcAft>
                <a:spcPts val="800"/>
              </a:spcAft>
              <a:buFont typeface="+mj-lt"/>
              <a:buAutoNum type="arabicPeriod"/>
            </a:pPr>
            <a:r>
              <a:rPr lang="en-US" sz="1700" dirty="0" smtClean="0">
                <a:solidFill>
                  <a:prstClr val="black"/>
                </a:solidFill>
                <a:latin typeface="Huawei Sans" panose="020C0503030203020204" pitchFamily="34" charset="0"/>
              </a:rPr>
              <a:t>OSPF routes</a:t>
            </a:r>
            <a:endParaRPr lang="en-US" altLang="zh-CN" sz="17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763" indent="-342763" fontAlgn="ctr">
              <a:lnSpc>
                <a:spcPct val="150000"/>
              </a:lnSpc>
              <a:spcAft>
                <a:spcPts val="800"/>
              </a:spcAft>
              <a:buFont typeface="+mj-lt"/>
              <a:buAutoNum type="arabicPeriod"/>
            </a:pPr>
            <a:r>
              <a:rPr lang="en-US" sz="1700" dirty="0" smtClean="0">
                <a:solidFill>
                  <a:prstClr val="black"/>
                </a:solidFill>
                <a:latin typeface="Huawei Sans" panose="020C0503030203020204" pitchFamily="34" charset="0"/>
              </a:rPr>
              <a:t>IS-IS routes</a:t>
            </a:r>
            <a:endParaRPr lang="en-US" altLang="zh-CN" sz="17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79481" y="4991073"/>
            <a:ext cx="527350" cy="431467"/>
          </a:xfrm>
          <a:prstGeom prst="rect">
            <a:avLst/>
          </a:prstGeom>
          <a:noFill/>
        </p:spPr>
      </p:pic>
      <p:sp>
        <p:nvSpPr>
          <p:cNvPr id="6" name="TextBox 120">
            <a:extLst>
              <a:ext uri="{FF2B5EF4-FFF2-40B4-BE49-F238E27FC236}">
                <a16:creationId xmlns="" xmlns:a16="http://schemas.microsoft.com/office/drawing/2014/main" id="{020D7A1D-EFAD-4C8C-B9DE-D0FAD269B77A}"/>
              </a:ext>
            </a:extLst>
          </p:cNvPr>
          <p:cNvSpPr txBox="1"/>
          <p:nvPr/>
        </p:nvSpPr>
        <p:spPr bwMode="gray">
          <a:xfrm>
            <a:off x="5331969" y="505297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7" name="矩形 6">
            <a:extLst>
              <a:ext uri="{FF2B5EF4-FFF2-40B4-BE49-F238E27FC236}">
                <a16:creationId xmlns="" xmlns:a16="http://schemas.microsoft.com/office/drawing/2014/main" id="{63EC1A45-DE44-4732-A300-8A63DEFB1977}"/>
              </a:ext>
            </a:extLst>
          </p:cNvPr>
          <p:cNvSpPr/>
          <p:nvPr/>
        </p:nvSpPr>
        <p:spPr bwMode="gray">
          <a:xfrm>
            <a:off x="4689200" y="4923725"/>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4548629" y="466742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圆角 52">
            <a:extLst>
              <a:ext uri="{FF2B5EF4-FFF2-40B4-BE49-F238E27FC236}">
                <a16:creationId xmlns="" xmlns:a16="http://schemas.microsoft.com/office/drawing/2014/main" id="{70ADCB91-E11A-40F5-B977-66A090F8EF3C}"/>
              </a:ext>
            </a:extLst>
          </p:cNvPr>
          <p:cNvSpPr/>
          <p:nvPr/>
        </p:nvSpPr>
        <p:spPr bwMode="gray">
          <a:xfrm>
            <a:off x="469940" y="2156174"/>
            <a:ext cx="1727325" cy="94530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31930744-3D36-4F81-8426-6F129C1A6804}"/>
              </a:ext>
            </a:extLst>
          </p:cNvPr>
          <p:cNvSpPr txBox="1"/>
          <p:nvPr/>
        </p:nvSpPr>
        <p:spPr bwMode="gray">
          <a:xfrm>
            <a:off x="469940" y="2134167"/>
            <a:ext cx="1734756" cy="276891"/>
          </a:xfrm>
          <a:prstGeom prst="rect">
            <a:avLst/>
          </a:prstGeom>
          <a:noFill/>
        </p:spPr>
        <p:txBody>
          <a:bodyPr wrap="square" rtlCol="0">
            <a:spAutoFit/>
          </a:bodyPr>
          <a:lstStyle/>
          <a:p>
            <a:pPr algn="ctr" fontAlgn="ctr"/>
            <a:r>
              <a:rPr lang="en-US" sz="1200" b="1" dirty="0" smtClean="0">
                <a:solidFill>
                  <a:schemeClr val="bg1">
                    <a:lumMod val="50000"/>
                  </a:schemeClr>
                </a:solidFill>
                <a:latin typeface="Huawei Sans" panose="020C0503030203020204" pitchFamily="34" charset="0"/>
              </a:rPr>
              <a:t>IGP routing table</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 xmlns:a16="http://schemas.microsoft.com/office/drawing/2014/main" id="{31930744-3D36-4F81-8426-6F129C1A6804}"/>
              </a:ext>
            </a:extLst>
          </p:cNvPr>
          <p:cNvSpPr txBox="1"/>
          <p:nvPr/>
        </p:nvSpPr>
        <p:spPr bwMode="gray">
          <a:xfrm>
            <a:off x="627320" y="2516205"/>
            <a:ext cx="1484454" cy="470411"/>
          </a:xfrm>
          <a:prstGeom prst="roundRect">
            <a:avLst>
              <a:gd name="adj" fmla="val 3880"/>
            </a:avLst>
          </a:prstGeom>
          <a:noFill/>
          <a:ln w="12700">
            <a:solidFill>
              <a:srgbClr val="FFC000"/>
            </a:solidFill>
          </a:ln>
        </p:spPr>
        <p:txBody>
          <a:bodyPr wrap="square" rtlCol="0" anchor="ctr">
            <a:spAutoFit/>
          </a:bodyPr>
          <a:lstStyle/>
          <a:p>
            <a:pPr fontAlgn="ctr"/>
            <a:r>
              <a:rPr lang="en-US" sz="1200" dirty="0" smtClean="0">
                <a:solidFill>
                  <a:schemeClr val="bg1">
                    <a:lumMod val="50000"/>
                  </a:schemeClr>
                </a:solidFill>
                <a:latin typeface="Huawei Sans" panose="020C0503030203020204" pitchFamily="34" charset="0"/>
              </a:rPr>
              <a:t>10.1.0.0/24  OSPF</a:t>
            </a:r>
          </a:p>
          <a:p>
            <a:pPr fontAlgn="ctr"/>
            <a:r>
              <a:rPr lang="en-US" sz="1200" dirty="0" smtClean="0">
                <a:solidFill>
                  <a:schemeClr val="bg1">
                    <a:lumMod val="50000"/>
                  </a:schemeClr>
                </a:solidFill>
                <a:latin typeface="Huawei Sans" panose="020C0503030203020204" pitchFamily="34" charset="0"/>
              </a:rPr>
              <a:t>10.3.0.0/24  Static</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圆角 52">
            <a:extLst>
              <a:ext uri="{FF2B5EF4-FFF2-40B4-BE49-F238E27FC236}">
                <a16:creationId xmlns="" xmlns:a16="http://schemas.microsoft.com/office/drawing/2014/main" id="{70ADCB91-E11A-40F5-B977-66A090F8EF3C}"/>
              </a:ext>
            </a:extLst>
          </p:cNvPr>
          <p:cNvSpPr/>
          <p:nvPr/>
        </p:nvSpPr>
        <p:spPr bwMode="gray">
          <a:xfrm>
            <a:off x="4266097" y="2151988"/>
            <a:ext cx="1727325" cy="9494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31930744-3D36-4F81-8426-6F129C1A6804}"/>
              </a:ext>
            </a:extLst>
          </p:cNvPr>
          <p:cNvSpPr txBox="1"/>
          <p:nvPr/>
        </p:nvSpPr>
        <p:spPr bwMode="gray">
          <a:xfrm>
            <a:off x="4266097" y="2157127"/>
            <a:ext cx="1727325" cy="276891"/>
          </a:xfrm>
          <a:prstGeom prst="rect">
            <a:avLst/>
          </a:prstGeom>
          <a:noFill/>
        </p:spPr>
        <p:txBody>
          <a:bodyPr wrap="square" rtlCol="0">
            <a:spAutoFit/>
          </a:bodyPr>
          <a:lstStyle/>
          <a:p>
            <a:pPr algn="ctr" fontAlgn="ctr"/>
            <a:r>
              <a:rPr lang="en-US" sz="1200" b="1" dirty="0" smtClean="0">
                <a:solidFill>
                  <a:schemeClr val="bg1">
                    <a:lumMod val="50000"/>
                  </a:schemeClr>
                </a:solidFill>
                <a:latin typeface="Huawei Sans" panose="020C0503030203020204" pitchFamily="34" charset="0"/>
              </a:rPr>
              <a:t>BGP routing table</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 xmlns:a16="http://schemas.microsoft.com/office/drawing/2014/main" id="{31930744-3D36-4F81-8426-6F129C1A6804}"/>
              </a:ext>
            </a:extLst>
          </p:cNvPr>
          <p:cNvSpPr txBox="1"/>
          <p:nvPr/>
        </p:nvSpPr>
        <p:spPr bwMode="gray">
          <a:xfrm>
            <a:off x="4458059" y="2518267"/>
            <a:ext cx="1343401" cy="479337"/>
          </a:xfrm>
          <a:prstGeom prst="roundRect">
            <a:avLst>
              <a:gd name="adj" fmla="val 6721"/>
            </a:avLst>
          </a:prstGeom>
          <a:noFill/>
          <a:ln w="12700">
            <a:solidFill>
              <a:srgbClr val="00B0F0"/>
            </a:solidFill>
          </a:ln>
        </p:spPr>
        <p:txBody>
          <a:bodyPr wrap="square" rtlCol="0" anchor="ctr">
            <a:spAutoFit/>
          </a:bodyPr>
          <a:lstStyle/>
          <a:p>
            <a:pPr algn="ctr" fontAlgn="ctr"/>
            <a:r>
              <a:rPr lang="en-US" sz="1200" dirty="0" smtClean="0">
                <a:solidFill>
                  <a:schemeClr val="bg1">
                    <a:lumMod val="50000"/>
                  </a:schemeClr>
                </a:solidFill>
                <a:latin typeface="Huawei Sans" panose="020C0503030203020204" pitchFamily="34" charset="0"/>
              </a:rPr>
              <a:t>*&gt;</a:t>
            </a:r>
            <a:r>
              <a:rPr lang="en-US" sz="1200" dirty="0" err="1" smtClean="0">
                <a:solidFill>
                  <a:schemeClr val="bg1">
                    <a:lumMod val="50000"/>
                  </a:schemeClr>
                </a:solidFill>
                <a:latin typeface="Huawei Sans" panose="020C0503030203020204" pitchFamily="34" charset="0"/>
              </a:rPr>
              <a:t>i</a:t>
            </a:r>
            <a:r>
              <a:rPr lang="en-US" sz="1200" dirty="0" smtClean="0">
                <a:solidFill>
                  <a:schemeClr val="bg1">
                    <a:lumMod val="50000"/>
                  </a:schemeClr>
                </a:solidFill>
                <a:latin typeface="Huawei Sans" panose="020C0503030203020204" pitchFamily="34" charset="0"/>
              </a:rPr>
              <a:t>  10.1.0.0/24</a:t>
            </a:r>
          </a:p>
          <a:p>
            <a:pPr algn="ctr" fontAlgn="ctr"/>
            <a:r>
              <a:rPr lang="en-US" sz="1200" dirty="0" smtClean="0">
                <a:solidFill>
                  <a:schemeClr val="bg1">
                    <a:lumMod val="50000"/>
                  </a:schemeClr>
                </a:solidFill>
                <a:latin typeface="Huawei Sans" panose="020C0503030203020204" pitchFamily="34" charset="0"/>
              </a:rPr>
              <a:t>*&gt;</a:t>
            </a:r>
            <a:r>
              <a:rPr lang="en-US" sz="1200" dirty="0" err="1" smtClean="0">
                <a:solidFill>
                  <a:schemeClr val="bg1">
                    <a:lumMod val="50000"/>
                  </a:schemeClr>
                </a:solidFill>
                <a:latin typeface="Huawei Sans" panose="020C0503030203020204" pitchFamily="34" charset="0"/>
              </a:rPr>
              <a:t>i</a:t>
            </a:r>
            <a:r>
              <a:rPr lang="en-US" sz="1200" dirty="0" smtClean="0">
                <a:solidFill>
                  <a:schemeClr val="bg1">
                    <a:lumMod val="50000"/>
                  </a:schemeClr>
                </a:solidFill>
                <a:latin typeface="Huawei Sans" panose="020C0503030203020204" pitchFamily="34" charset="0"/>
              </a:rPr>
              <a:t>  10.3.0.0/24 </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 xmlns:a16="http://schemas.microsoft.com/office/drawing/2014/main" id="{020D7A1D-EFAD-4C8C-B9DE-D0FAD269B77A}"/>
              </a:ext>
            </a:extLst>
          </p:cNvPr>
          <p:cNvSpPr txBox="1"/>
          <p:nvPr/>
        </p:nvSpPr>
        <p:spPr bwMode="gray">
          <a:xfrm>
            <a:off x="3236979" y="4972565"/>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2111775" y="2490263"/>
            <a:ext cx="2413708" cy="272943"/>
            <a:chOff x="8218672" y="2262146"/>
            <a:chExt cx="1276350" cy="273050"/>
          </a:xfrm>
        </p:grpSpPr>
        <p:sp>
          <p:nvSpPr>
            <p:cNvPr id="31" name="任意多边形 30"/>
            <p:cNvSpPr/>
            <p:nvPr/>
          </p:nvSpPr>
          <p:spPr bwMode="gray">
            <a:xfrm>
              <a:off x="8218672" y="2262146"/>
              <a:ext cx="520700" cy="273050"/>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520700"/>
                <a:gd name="connsiteY0" fmla="*/ 273050 h 273050"/>
                <a:gd name="connsiteX1" fmla="*/ 520700 w 520700"/>
                <a:gd name="connsiteY1" fmla="*/ 0 h 273050"/>
              </a:gdLst>
              <a:ahLst/>
              <a:cxnLst>
                <a:cxn ang="0">
                  <a:pos x="connsiteX0" y="connsiteY0"/>
                </a:cxn>
                <a:cxn ang="0">
                  <a:pos x="connsiteX1" y="connsiteY1"/>
                </a:cxn>
              </a:cxnLst>
              <a:rect l="l" t="t" r="r" b="b"/>
              <a:pathLst>
                <a:path w="520700" h="273050">
                  <a:moveTo>
                    <a:pt x="0" y="273050"/>
                  </a:moveTo>
                  <a:cubicBezTo>
                    <a:pt x="153987" y="137583"/>
                    <a:pt x="307975" y="2117"/>
                    <a:pt x="520700" y="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8739372" y="2262146"/>
              <a:ext cx="755650" cy="260362"/>
            </a:xfrm>
            <a:custGeom>
              <a:avLst/>
              <a:gdLst>
                <a:gd name="connsiteX0" fmla="*/ 0 w 1276350"/>
                <a:gd name="connsiteY0" fmla="*/ 273062 h 273062"/>
                <a:gd name="connsiteX1" fmla="*/ 520700 w 1276350"/>
                <a:gd name="connsiteY1" fmla="*/ 12 h 273062"/>
                <a:gd name="connsiteX2" fmla="*/ 1276350 w 1276350"/>
                <a:gd name="connsiteY2" fmla="*/ 260362 h 273062"/>
                <a:gd name="connsiteX0" fmla="*/ 0 w 755650"/>
                <a:gd name="connsiteY0" fmla="*/ 12 h 260362"/>
                <a:gd name="connsiteX1" fmla="*/ 755650 w 755650"/>
                <a:gd name="connsiteY1" fmla="*/ 260362 h 260362"/>
              </a:gdLst>
              <a:ahLst/>
              <a:cxnLst>
                <a:cxn ang="0">
                  <a:pos x="connsiteX0" y="connsiteY0"/>
                </a:cxn>
                <a:cxn ang="0">
                  <a:pos x="connsiteX1" y="connsiteY1"/>
                </a:cxn>
              </a:cxnLst>
              <a:rect l="l" t="t" r="r" b="b"/>
              <a:pathLst>
                <a:path w="755650" h="260362">
                  <a:moveTo>
                    <a:pt x="0" y="12"/>
                  </a:moveTo>
                  <a:cubicBezTo>
                    <a:pt x="212725" y="-2105"/>
                    <a:pt x="755650" y="260362"/>
                    <a:pt x="755650" y="260362"/>
                  </a:cubicBezTo>
                </a:path>
              </a:pathLst>
            </a:custGeom>
            <a:noFill/>
            <a:ln w="19050">
              <a:solidFill>
                <a:srgbClr val="00B0F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2573318" y="1506143"/>
            <a:ext cx="3585419" cy="276999"/>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Import routes using the </a:t>
            </a:r>
            <a:r>
              <a:rPr lang="en-US" sz="1200" b="1" dirty="0" smtClean="0">
                <a:latin typeface="Huawei Sans" panose="020C0503030203020204" pitchFamily="34" charset="0"/>
              </a:rPr>
              <a:t>import-route</a:t>
            </a:r>
            <a:r>
              <a:rPr lang="en-US" sz="1200" dirty="0" smtClean="0">
                <a:latin typeface="Huawei Sans" panose="020C0503030203020204" pitchFamily="34" charset="0"/>
              </a:rPr>
              <a:t> command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2411749" y="1814411"/>
            <a:ext cx="1591030" cy="581999"/>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200</a:t>
            </a:r>
          </a:p>
          <a:p>
            <a:pPr fontAlgn="ctr"/>
            <a:r>
              <a:rPr lang="en-US" sz="1200" b="1" dirty="0" smtClean="0">
                <a:solidFill>
                  <a:srgbClr val="EC7061"/>
                </a:solidFill>
                <a:latin typeface="Huawei Sans" panose="020C0503030203020204" pitchFamily="34" charset="0"/>
              </a:rPr>
              <a:t>import-route </a:t>
            </a:r>
            <a:r>
              <a:rPr lang="en-US" sz="1200" b="1" dirty="0" err="1" smtClean="0">
                <a:solidFill>
                  <a:srgbClr val="EC7061"/>
                </a:solidFill>
                <a:latin typeface="Huawei Sans" panose="020C0503030203020204" pitchFamily="34" charset="0"/>
              </a:rPr>
              <a:t>ospf</a:t>
            </a:r>
            <a:endParaRPr lang="en-US" altLang="zh-CN" sz="1200" b="1" dirty="0" smtClean="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r>
              <a:rPr lang="en-US" sz="1200" b="1" dirty="0" smtClean="0">
                <a:solidFill>
                  <a:srgbClr val="EC7061"/>
                </a:solidFill>
                <a:latin typeface="Huawei Sans" panose="020C0503030203020204" pitchFamily="34" charset="0"/>
              </a:rPr>
              <a:t>Import-route static</a:t>
            </a:r>
            <a:endParaRPr lang="en-US" sz="1200" b="1" dirty="0">
              <a:solidFill>
                <a:srgbClr val="EC7061"/>
              </a:solidFill>
              <a:latin typeface="Huawei Sans" panose="020C0503030203020204" pitchFamily="34" charset="0"/>
            </a:endParaRPr>
          </a:p>
        </p:txBody>
      </p:sp>
      <p:sp>
        <p:nvSpPr>
          <p:cNvPr id="43" name="任意多边形 42"/>
          <p:cNvSpPr/>
          <p:nvPr/>
        </p:nvSpPr>
        <p:spPr bwMode="gray">
          <a:xfrm>
            <a:off x="503355" y="3223192"/>
            <a:ext cx="5145025" cy="850761"/>
          </a:xfrm>
          <a:custGeom>
            <a:avLst/>
            <a:gdLst>
              <a:gd name="connsiteX0" fmla="*/ 914400 w 5147035"/>
              <a:gd name="connsiteY0" fmla="*/ 424207 h 424207"/>
              <a:gd name="connsiteX1" fmla="*/ 1621410 w 5147035"/>
              <a:gd name="connsiteY1" fmla="*/ 424207 h 424207"/>
              <a:gd name="connsiteX2" fmla="*/ 5147035 w 5147035"/>
              <a:gd name="connsiteY2" fmla="*/ 0 h 424207"/>
              <a:gd name="connsiteX3" fmla="*/ 0 w 5147035"/>
              <a:gd name="connsiteY3" fmla="*/ 0 h 424207"/>
              <a:gd name="connsiteX4" fmla="*/ 914400 w 5147035"/>
              <a:gd name="connsiteY4" fmla="*/ 424207 h 424207"/>
              <a:gd name="connsiteX0" fmla="*/ 914400 w 5147035"/>
              <a:gd name="connsiteY0" fmla="*/ 424207 h 851094"/>
              <a:gd name="connsiteX1" fmla="*/ 2162642 w 5147035"/>
              <a:gd name="connsiteY1" fmla="*/ 851094 h 851094"/>
              <a:gd name="connsiteX2" fmla="*/ 5147035 w 5147035"/>
              <a:gd name="connsiteY2" fmla="*/ 0 h 851094"/>
              <a:gd name="connsiteX3" fmla="*/ 0 w 5147035"/>
              <a:gd name="connsiteY3" fmla="*/ 0 h 851094"/>
              <a:gd name="connsiteX4" fmla="*/ 914400 w 5147035"/>
              <a:gd name="connsiteY4" fmla="*/ 424207 h 851094"/>
              <a:gd name="connsiteX0" fmla="*/ 1752928 w 5147035"/>
              <a:gd name="connsiteY0" fmla="*/ 835848 h 851094"/>
              <a:gd name="connsiteX1" fmla="*/ 2162642 w 5147035"/>
              <a:gd name="connsiteY1" fmla="*/ 851094 h 851094"/>
              <a:gd name="connsiteX2" fmla="*/ 5147035 w 5147035"/>
              <a:gd name="connsiteY2" fmla="*/ 0 h 851094"/>
              <a:gd name="connsiteX3" fmla="*/ 0 w 5147035"/>
              <a:gd name="connsiteY3" fmla="*/ 0 h 851094"/>
              <a:gd name="connsiteX4" fmla="*/ 1752928 w 5147035"/>
              <a:gd name="connsiteY4" fmla="*/ 835848 h 851094"/>
              <a:gd name="connsiteX0" fmla="*/ 1752929 w 5147035"/>
              <a:gd name="connsiteY0" fmla="*/ 843471 h 851094"/>
              <a:gd name="connsiteX1" fmla="*/ 2162642 w 5147035"/>
              <a:gd name="connsiteY1" fmla="*/ 851094 h 851094"/>
              <a:gd name="connsiteX2" fmla="*/ 5147035 w 5147035"/>
              <a:gd name="connsiteY2" fmla="*/ 0 h 851094"/>
              <a:gd name="connsiteX3" fmla="*/ 0 w 5147035"/>
              <a:gd name="connsiteY3" fmla="*/ 0 h 851094"/>
              <a:gd name="connsiteX4" fmla="*/ 1752929 w 5147035"/>
              <a:gd name="connsiteY4" fmla="*/ 843471 h 851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7035" h="851094">
                <a:moveTo>
                  <a:pt x="1752929" y="843471"/>
                </a:moveTo>
                <a:lnTo>
                  <a:pt x="2162642" y="851094"/>
                </a:lnTo>
                <a:lnTo>
                  <a:pt x="5147035" y="0"/>
                </a:lnTo>
                <a:lnTo>
                  <a:pt x="0" y="0"/>
                </a:lnTo>
                <a:lnTo>
                  <a:pt x="1752929" y="843471"/>
                </a:lnTo>
                <a:close/>
              </a:path>
            </a:pathLst>
          </a:custGeom>
          <a:gradFill flip="none" rotWithShape="1">
            <a:gsLst>
              <a:gs pos="15000">
                <a:schemeClr val="accent1">
                  <a:lumMod val="5000"/>
                  <a:lumOff val="95000"/>
                  <a:alpha val="0"/>
                </a:schemeClr>
              </a:gs>
              <a:gs pos="81000">
                <a:srgbClr val="FFCC66"/>
              </a:gs>
            </a:gsLst>
            <a:lin ang="16200000" scaled="1"/>
            <a:tileRect/>
          </a:gra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flipH="1" flipV="1">
            <a:off x="3188852" y="4539276"/>
            <a:ext cx="1123930" cy="345026"/>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5" name="TextBox 120">
            <a:extLst>
              <a:ext uri="{FF2B5EF4-FFF2-40B4-BE49-F238E27FC236}">
                <a16:creationId xmlns="" xmlns:a16="http://schemas.microsoft.com/office/drawing/2014/main" id="{020D7A1D-EFAD-4C8C-B9DE-D0FAD269B77A}"/>
              </a:ext>
            </a:extLst>
          </p:cNvPr>
          <p:cNvSpPr txBox="1"/>
          <p:nvPr/>
        </p:nvSpPr>
        <p:spPr bwMode="gray">
          <a:xfrm>
            <a:off x="3567856" y="4216625"/>
            <a:ext cx="1580746" cy="276999"/>
          </a:xfrm>
          <a:prstGeom prst="rect">
            <a:avLst/>
          </a:prstGeom>
          <a:noFill/>
          <a:ln>
            <a:noFill/>
          </a:ln>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BGP route update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4"/>
          <p:cNvSpPr>
            <a:spLocks noChangeAspect="1"/>
          </p:cNvSpPr>
          <p:nvPr/>
        </p:nvSpPr>
        <p:spPr bwMode="gray">
          <a:xfrm>
            <a:off x="2373221" y="151985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4"/>
          <p:cNvSpPr>
            <a:spLocks noChangeAspect="1"/>
          </p:cNvSpPr>
          <p:nvPr/>
        </p:nvSpPr>
        <p:spPr bwMode="gray">
          <a:xfrm>
            <a:off x="3347679" y="422266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609352" y="4167052"/>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1126232" y="384223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5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4267210"/>
            <a:ext cx="527350" cy="431467"/>
          </a:xfrm>
          <a:prstGeom prst="rect">
            <a:avLst/>
          </a:prstGeom>
          <a:noFill/>
        </p:spPr>
      </p:pic>
      <p:pic>
        <p:nvPicPr>
          <p:cNvPr id="5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70695" y="5187461"/>
            <a:ext cx="527350" cy="431467"/>
          </a:xfrm>
          <a:prstGeom prst="rect">
            <a:avLst/>
          </a:prstGeom>
          <a:noFill/>
        </p:spPr>
      </p:pic>
      <p:cxnSp>
        <p:nvCxnSpPr>
          <p:cNvPr id="59" name="直接连接符 58">
            <a:extLst>
              <a:ext uri="{FF2B5EF4-FFF2-40B4-BE49-F238E27FC236}">
                <a16:creationId xmlns="" xmlns:a16="http://schemas.microsoft.com/office/drawing/2014/main" id="{94275FFE-3BE6-4C12-8737-FDFE3456C4A2}"/>
              </a:ext>
            </a:extLst>
          </p:cNvPr>
          <p:cNvCxnSpPr>
            <a:stCxn id="57" idx="2"/>
            <a:endCxn id="58" idx="0"/>
          </p:cNvCxnSpPr>
          <p:nvPr/>
        </p:nvCxnSpPr>
        <p:spPr bwMode="gray">
          <a:xfrm>
            <a:off x="2434370" y="4698677"/>
            <a:ext cx="0" cy="488784"/>
          </a:xfrm>
          <a:prstGeom prst="line">
            <a:avLst/>
          </a:prstGeom>
          <a:noFill/>
          <a:ln w="19050" cap="flat" cmpd="sng" algn="ctr">
            <a:solidFill>
              <a:schemeClr val="bg1">
                <a:lumMod val="50000"/>
              </a:schemeClr>
            </a:solidFill>
            <a:prstDash val="solid"/>
          </a:ln>
          <a:effectLst/>
        </p:spPr>
      </p:cxnSp>
      <p:sp>
        <p:nvSpPr>
          <p:cNvPr id="60" name="TextBox 120">
            <a:extLst>
              <a:ext uri="{FF2B5EF4-FFF2-40B4-BE49-F238E27FC236}">
                <a16:creationId xmlns="" xmlns:a16="http://schemas.microsoft.com/office/drawing/2014/main" id="{020D7A1D-EFAD-4C8C-B9DE-D0FAD269B77A}"/>
              </a:ext>
            </a:extLst>
          </p:cNvPr>
          <p:cNvSpPr txBox="1"/>
          <p:nvPr/>
        </p:nvSpPr>
        <p:spPr bwMode="gray">
          <a:xfrm>
            <a:off x="1629384" y="4757918"/>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 xmlns:a16="http://schemas.microsoft.com/office/drawing/2014/main" id="{020D7A1D-EFAD-4C8C-B9DE-D0FAD269B77A}"/>
              </a:ext>
            </a:extLst>
          </p:cNvPr>
          <p:cNvSpPr txBox="1"/>
          <p:nvPr/>
        </p:nvSpPr>
        <p:spPr bwMode="gray">
          <a:xfrm>
            <a:off x="1868939" y="564598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549136" y="3873616"/>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a:extLst>
              <a:ext uri="{FF2B5EF4-FFF2-40B4-BE49-F238E27FC236}">
                <a16:creationId xmlns="" xmlns:a16="http://schemas.microsoft.com/office/drawing/2014/main" id="{94275FFE-3BE6-4C12-8737-FDFE3456C4A2}"/>
              </a:ext>
            </a:extLst>
          </p:cNvPr>
          <p:cNvCxnSpPr>
            <a:stCxn id="57" idx="1"/>
          </p:cNvCxnSpPr>
          <p:nvPr/>
        </p:nvCxnSpPr>
        <p:spPr bwMode="gray">
          <a:xfrm flipH="1">
            <a:off x="1277760" y="4482943"/>
            <a:ext cx="892936" cy="0"/>
          </a:xfrm>
          <a:prstGeom prst="line">
            <a:avLst/>
          </a:prstGeom>
          <a:noFill/>
          <a:ln w="19050" cap="flat" cmpd="sng" algn="ctr">
            <a:solidFill>
              <a:schemeClr val="bg1">
                <a:lumMod val="50000"/>
              </a:schemeClr>
            </a:solidFill>
            <a:prstDash val="solid"/>
          </a:ln>
          <a:effectLst/>
        </p:spPr>
      </p:cxnSp>
      <p:cxnSp>
        <p:nvCxnSpPr>
          <p:cNvPr id="64" name="直接连接符 63">
            <a:extLst>
              <a:ext uri="{FF2B5EF4-FFF2-40B4-BE49-F238E27FC236}">
                <a16:creationId xmlns="" xmlns:a16="http://schemas.microsoft.com/office/drawing/2014/main" id="{94275FFE-3BE6-4C12-8737-FDFE3456C4A2}"/>
              </a:ext>
            </a:extLst>
          </p:cNvPr>
          <p:cNvCxnSpPr>
            <a:stCxn id="58" idx="1"/>
          </p:cNvCxnSpPr>
          <p:nvPr/>
        </p:nvCxnSpPr>
        <p:spPr bwMode="gray">
          <a:xfrm flipH="1">
            <a:off x="1265752" y="5403195"/>
            <a:ext cx="904943" cy="0"/>
          </a:xfrm>
          <a:prstGeom prst="line">
            <a:avLst/>
          </a:prstGeom>
          <a:noFill/>
          <a:ln w="19050" cap="flat" cmpd="sng" algn="ctr">
            <a:solidFill>
              <a:schemeClr val="bg1">
                <a:lumMod val="50000"/>
              </a:schemeClr>
            </a:solidFill>
            <a:prstDash val="solid"/>
          </a:ln>
          <a:effectLst/>
        </p:spPr>
      </p:cxnSp>
      <p:pic>
        <p:nvPicPr>
          <p:cNvPr id="6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4267210"/>
            <a:ext cx="527350" cy="431467"/>
          </a:xfrm>
          <a:prstGeom prst="rect">
            <a:avLst/>
          </a:prstGeom>
          <a:noFill/>
        </p:spPr>
      </p:pic>
      <p:pic>
        <p:nvPicPr>
          <p:cNvPr id="7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65603" y="5187461"/>
            <a:ext cx="527350" cy="431467"/>
          </a:xfrm>
          <a:prstGeom prst="rect">
            <a:avLst/>
          </a:prstGeom>
          <a:noFill/>
        </p:spPr>
      </p:pic>
      <p:sp>
        <p:nvSpPr>
          <p:cNvPr id="73" name="TextBox 120">
            <a:extLst>
              <a:ext uri="{FF2B5EF4-FFF2-40B4-BE49-F238E27FC236}">
                <a16:creationId xmlns="" xmlns:a16="http://schemas.microsoft.com/office/drawing/2014/main" id="{020D7A1D-EFAD-4C8C-B9DE-D0FAD269B77A}"/>
              </a:ext>
            </a:extLst>
          </p:cNvPr>
          <p:cNvSpPr txBox="1"/>
          <p:nvPr/>
        </p:nvSpPr>
        <p:spPr bwMode="gray">
          <a:xfrm>
            <a:off x="2300983" y="4201641"/>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15">
            <a:extLst>
              <a:ext uri="{FF2B5EF4-FFF2-40B4-BE49-F238E27FC236}">
                <a16:creationId xmlns="" xmlns:a16="http://schemas.microsoft.com/office/drawing/2014/main" id="{25FFCF9E-B77D-4002-8CAE-8C36C256A152}"/>
              </a:ext>
            </a:extLst>
          </p:cNvPr>
          <p:cNvCxnSpPr>
            <a:cxnSpLocks/>
            <a:endCxn id="5" idx="1"/>
          </p:cNvCxnSpPr>
          <p:nvPr/>
        </p:nvCxnSpPr>
        <p:spPr bwMode="gray">
          <a:xfrm>
            <a:off x="2641309" y="4512440"/>
            <a:ext cx="2238173" cy="69436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46" name="五边形 4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9060287" y="-2762"/>
            <a:ext cx="148664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b="1" dirty="0" smtClean="0">
                <a:solidFill>
                  <a:schemeClr val="bg1"/>
                </a:solidFill>
                <a:latin typeface="Huawei Sans" panose="020C0503030203020204" pitchFamily="34" charset="0"/>
              </a:rPr>
              <a:t>Route Generation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771628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5365515"/>
            <a:ext cx="11306175" cy="1016234"/>
          </a:xfrm>
        </p:spPr>
        <p:txBody>
          <a:bodyPr/>
          <a:lstStyle/>
          <a:p>
            <a:pPr marL="0" indent="0">
              <a:buNone/>
            </a:pPr>
            <a:r>
              <a:rPr lang="en-US" altLang="zh-CN" sz="1600" dirty="0" smtClean="0"/>
              <a:t>Similar to an IGP, BGP also supports manual route summarization. You can run the aggregate command in the BGP view to manually summarize BGP routes. After BGP has learned specific routes, the device will import the specified summarized routes to BGP.</a:t>
            </a:r>
            <a:endParaRPr lang="en-US" altLang="zh-CN" sz="16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p:txBody>
          <a:bodyPr/>
          <a:lstStyle/>
          <a:p>
            <a:r>
              <a:rPr lang="en-US" altLang="zh-CN" smtClean="0"/>
              <a:t>BGP Route Summarization</a:t>
            </a:r>
            <a:endParaRPr lang="zh-CN" altLang="en-US" dirty="0"/>
          </a:p>
        </p:txBody>
      </p:sp>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129414" y="3761800"/>
            <a:ext cx="527350" cy="431467"/>
          </a:xfrm>
          <a:prstGeom prst="rect">
            <a:avLst/>
          </a:prstGeom>
          <a:noFill/>
        </p:spPr>
      </p:pic>
      <p:sp>
        <p:nvSpPr>
          <p:cNvPr id="12" name="TextBox 120">
            <a:extLst>
              <a:ext uri="{FF2B5EF4-FFF2-40B4-BE49-F238E27FC236}">
                <a16:creationId xmlns="" xmlns:a16="http://schemas.microsoft.com/office/drawing/2014/main" id="{020D7A1D-EFAD-4C8C-B9DE-D0FAD269B77A}"/>
              </a:ext>
            </a:extLst>
          </p:cNvPr>
          <p:cNvSpPr txBox="1"/>
          <p:nvPr/>
        </p:nvSpPr>
        <p:spPr bwMode="gray">
          <a:xfrm>
            <a:off x="10581902" y="3828913"/>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13" name="矩形 12">
            <a:extLst>
              <a:ext uri="{FF2B5EF4-FFF2-40B4-BE49-F238E27FC236}">
                <a16:creationId xmlns="" xmlns:a16="http://schemas.microsoft.com/office/drawing/2014/main" id="{63EC1A45-DE44-4732-A300-8A63DEFB1977}"/>
              </a:ext>
            </a:extLst>
          </p:cNvPr>
          <p:cNvSpPr/>
          <p:nvPr/>
        </p:nvSpPr>
        <p:spPr bwMode="gray">
          <a:xfrm>
            <a:off x="9939133" y="3699660"/>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9798562" y="347860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8274325" y="3996741"/>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4579851" y="2567471"/>
            <a:ext cx="3642342" cy="541285"/>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400" dirty="0" err="1" smtClean="0">
                <a:solidFill>
                  <a:schemeClr val="tx1"/>
                </a:solidFill>
                <a:latin typeface="Huawei Sans" panose="020C0503030203020204" pitchFamily="34" charset="0"/>
              </a:rPr>
              <a:t>bgp</a:t>
            </a:r>
            <a:r>
              <a:rPr lang="en-US" sz="1400" dirty="0" smtClean="0">
                <a:solidFill>
                  <a:schemeClr val="tx1"/>
                </a:solidFill>
                <a:latin typeface="Huawei Sans" panose="020C0503030203020204" pitchFamily="34" charset="0"/>
              </a:rPr>
              <a:t> 200</a:t>
            </a:r>
          </a:p>
          <a:p>
            <a:pPr fontAlgn="ctr"/>
            <a:r>
              <a:rPr lang="en-US" sz="1400" b="1" dirty="0" smtClean="0">
                <a:solidFill>
                  <a:srgbClr val="EC7061"/>
                </a:solidFill>
                <a:latin typeface="Huawei Sans" panose="020C0503030203020204" pitchFamily="34" charset="0"/>
              </a:rPr>
              <a:t>aggregate 10.1.0.0 22 detail-suppressed</a:t>
            </a:r>
            <a:endParaRPr lang="en-US" altLang="zh-CN" sz="1400" b="1"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Oval 4"/>
          <p:cNvSpPr>
            <a:spLocks noChangeAspect="1"/>
          </p:cNvSpPr>
          <p:nvPr/>
        </p:nvSpPr>
        <p:spPr bwMode="gray">
          <a:xfrm>
            <a:off x="4560156" y="223136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0">
            <a:extLst>
              <a:ext uri="{FF2B5EF4-FFF2-40B4-BE49-F238E27FC236}">
                <a16:creationId xmlns="" xmlns:a16="http://schemas.microsoft.com/office/drawing/2014/main" id="{020D7A1D-EFAD-4C8C-B9DE-D0FAD269B77A}"/>
              </a:ext>
            </a:extLst>
          </p:cNvPr>
          <p:cNvSpPr txBox="1"/>
          <p:nvPr/>
        </p:nvSpPr>
        <p:spPr bwMode="gray">
          <a:xfrm>
            <a:off x="4812156" y="2066464"/>
            <a:ext cx="2667395" cy="523220"/>
          </a:xfrm>
          <a:prstGeom prst="rect">
            <a:avLst/>
          </a:prstGeom>
          <a:noFill/>
          <a:ln>
            <a:noFill/>
          </a:ln>
        </p:spPr>
        <p:txBody>
          <a:bodyPr wrap="square" rtlCol="0">
            <a:spAutoFit/>
          </a:bodyPr>
          <a:lstStyle/>
          <a:p>
            <a:pPr fontAlgn="ctr"/>
            <a:r>
              <a:rPr lang="en-US" sz="1400" dirty="0" smtClean="0">
                <a:latin typeface="Huawei Sans" panose="020C0503030203020204" pitchFamily="34" charset="0"/>
              </a:rPr>
              <a:t>Run the </a:t>
            </a:r>
            <a:r>
              <a:rPr lang="en-US" sz="1400" b="1" dirty="0" smtClean="0">
                <a:latin typeface="Huawei Sans" panose="020C0503030203020204" pitchFamily="34" charset="0"/>
              </a:rPr>
              <a:t>aggregate</a:t>
            </a:r>
            <a:r>
              <a:rPr lang="en-US" sz="1400" dirty="0" smtClean="0">
                <a:latin typeface="Huawei Sans" panose="020C0503030203020204" pitchFamily="34" charset="0"/>
              </a:rPr>
              <a:t> command on R1 to summarize routes.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a:off x="5329559" y="3656434"/>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5846439" y="333162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890902" y="3761800"/>
            <a:ext cx="527350" cy="431467"/>
          </a:xfrm>
          <a:prstGeom prst="rect">
            <a:avLst/>
          </a:prstGeom>
          <a:noFill/>
        </p:spPr>
      </p:pic>
      <p:pic>
        <p:nvPicPr>
          <p:cNvPr id="5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890902" y="4676843"/>
            <a:ext cx="527350" cy="431467"/>
          </a:xfrm>
          <a:prstGeom prst="rect">
            <a:avLst/>
          </a:prstGeom>
          <a:noFill/>
        </p:spPr>
      </p:pic>
      <p:cxnSp>
        <p:nvCxnSpPr>
          <p:cNvPr id="58" name="直接连接符 57">
            <a:extLst>
              <a:ext uri="{FF2B5EF4-FFF2-40B4-BE49-F238E27FC236}">
                <a16:creationId xmlns="" xmlns:a16="http://schemas.microsoft.com/office/drawing/2014/main" id="{94275FFE-3BE6-4C12-8737-FDFE3456C4A2}"/>
              </a:ext>
            </a:extLst>
          </p:cNvPr>
          <p:cNvCxnSpPr>
            <a:stCxn id="54" idx="2"/>
            <a:endCxn id="57" idx="0"/>
          </p:cNvCxnSpPr>
          <p:nvPr/>
        </p:nvCxnSpPr>
        <p:spPr bwMode="gray">
          <a:xfrm>
            <a:off x="7154577" y="4193267"/>
            <a:ext cx="0" cy="483576"/>
          </a:xfrm>
          <a:prstGeom prst="line">
            <a:avLst/>
          </a:prstGeom>
          <a:noFill/>
          <a:ln w="19050" cap="flat" cmpd="sng" algn="ctr">
            <a:solidFill>
              <a:schemeClr val="bg1">
                <a:lumMod val="50000"/>
              </a:schemeClr>
            </a:solidFill>
            <a:prstDash val="solid"/>
          </a:ln>
          <a:effectLst/>
        </p:spPr>
      </p:cxnSp>
      <p:sp>
        <p:nvSpPr>
          <p:cNvPr id="59" name="TextBox 120">
            <a:extLst>
              <a:ext uri="{FF2B5EF4-FFF2-40B4-BE49-F238E27FC236}">
                <a16:creationId xmlns="" xmlns:a16="http://schemas.microsoft.com/office/drawing/2014/main" id="{020D7A1D-EFAD-4C8C-B9DE-D0FAD269B77A}"/>
              </a:ext>
            </a:extLst>
          </p:cNvPr>
          <p:cNvSpPr txBox="1"/>
          <p:nvPr/>
        </p:nvSpPr>
        <p:spPr bwMode="gray">
          <a:xfrm>
            <a:off x="6349591" y="4247300"/>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6589146" y="513536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5269343" y="3362998"/>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a:extLst>
              <a:ext uri="{FF2B5EF4-FFF2-40B4-BE49-F238E27FC236}">
                <a16:creationId xmlns="" xmlns:a16="http://schemas.microsoft.com/office/drawing/2014/main" id="{94275FFE-3BE6-4C12-8737-FDFE3456C4A2}"/>
              </a:ext>
            </a:extLst>
          </p:cNvPr>
          <p:cNvCxnSpPr>
            <a:stCxn id="54" idx="1"/>
          </p:cNvCxnSpPr>
          <p:nvPr/>
        </p:nvCxnSpPr>
        <p:spPr bwMode="gray">
          <a:xfrm flipH="1" flipV="1">
            <a:off x="5997967" y="3972325"/>
            <a:ext cx="892935" cy="5209"/>
          </a:xfrm>
          <a:prstGeom prst="line">
            <a:avLst/>
          </a:prstGeom>
          <a:noFill/>
          <a:ln w="19050" cap="flat" cmpd="sng" algn="ctr">
            <a:solidFill>
              <a:schemeClr val="bg1">
                <a:lumMod val="50000"/>
              </a:schemeClr>
            </a:solidFill>
            <a:prstDash val="solid"/>
          </a:ln>
          <a:effectLst/>
        </p:spPr>
      </p:cxnSp>
      <p:cxnSp>
        <p:nvCxnSpPr>
          <p:cNvPr id="64" name="直接连接符 63">
            <a:extLst>
              <a:ext uri="{FF2B5EF4-FFF2-40B4-BE49-F238E27FC236}">
                <a16:creationId xmlns="" xmlns:a16="http://schemas.microsoft.com/office/drawing/2014/main" id="{94275FFE-3BE6-4C12-8737-FDFE3456C4A2}"/>
              </a:ext>
            </a:extLst>
          </p:cNvPr>
          <p:cNvCxnSpPr>
            <a:stCxn id="57" idx="1"/>
          </p:cNvCxnSpPr>
          <p:nvPr/>
        </p:nvCxnSpPr>
        <p:spPr bwMode="gray">
          <a:xfrm flipH="1">
            <a:off x="5985959" y="4892577"/>
            <a:ext cx="904943" cy="0"/>
          </a:xfrm>
          <a:prstGeom prst="line">
            <a:avLst/>
          </a:prstGeom>
          <a:noFill/>
          <a:ln w="19050" cap="flat" cmpd="sng" algn="ctr">
            <a:solidFill>
              <a:schemeClr val="bg1">
                <a:lumMod val="50000"/>
              </a:schemeClr>
            </a:solidFill>
            <a:prstDash val="solid"/>
          </a:ln>
          <a:effectLst/>
        </p:spPr>
      </p:cxnSp>
      <p:pic>
        <p:nvPicPr>
          <p:cNvPr id="6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585810" y="3756592"/>
            <a:ext cx="527350" cy="431467"/>
          </a:xfrm>
          <a:prstGeom prst="rect">
            <a:avLst/>
          </a:prstGeom>
          <a:noFill/>
        </p:spPr>
      </p:pic>
      <p:pic>
        <p:nvPicPr>
          <p:cNvPr id="6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585810" y="4676843"/>
            <a:ext cx="527350" cy="431467"/>
          </a:xfrm>
          <a:prstGeom prst="rect">
            <a:avLst/>
          </a:prstGeom>
          <a:noFill/>
        </p:spPr>
      </p:pic>
      <p:cxnSp>
        <p:nvCxnSpPr>
          <p:cNvPr id="22" name="直接箭头连接符 21">
            <a:extLst>
              <a:ext uri="{FF2B5EF4-FFF2-40B4-BE49-F238E27FC236}">
                <a16:creationId xmlns="" xmlns:a16="http://schemas.microsoft.com/office/drawing/2014/main" id="{25FFCF9E-B77D-4002-8CAE-8C36C256A152}"/>
              </a:ext>
            </a:extLst>
          </p:cNvPr>
          <p:cNvCxnSpPr>
            <a:cxnSpLocks/>
            <a:stCxn id="54" idx="3"/>
            <a:endCxn id="11" idx="1"/>
          </p:cNvCxnSpPr>
          <p:nvPr/>
        </p:nvCxnSpPr>
        <p:spPr bwMode="gray">
          <a:xfrm>
            <a:off x="7418252" y="3977534"/>
            <a:ext cx="27111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0" name="TextBox 120">
            <a:extLst>
              <a:ext uri="{FF2B5EF4-FFF2-40B4-BE49-F238E27FC236}">
                <a16:creationId xmlns="" xmlns:a16="http://schemas.microsoft.com/office/drawing/2014/main" id="{020D7A1D-EFAD-4C8C-B9DE-D0FAD269B77A}"/>
              </a:ext>
            </a:extLst>
          </p:cNvPr>
          <p:cNvSpPr txBox="1"/>
          <p:nvPr/>
        </p:nvSpPr>
        <p:spPr bwMode="gray">
          <a:xfrm>
            <a:off x="6584098" y="340988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p:nvPr/>
        </p:nvCxnSpPr>
        <p:spPr bwMode="gray">
          <a:xfrm flipH="1">
            <a:off x="8471424" y="3797174"/>
            <a:ext cx="1134972"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4" name="TextBox 120">
            <a:extLst>
              <a:ext uri="{FF2B5EF4-FFF2-40B4-BE49-F238E27FC236}">
                <a16:creationId xmlns="" xmlns:a16="http://schemas.microsoft.com/office/drawing/2014/main" id="{020D7A1D-EFAD-4C8C-B9DE-D0FAD269B77A}"/>
              </a:ext>
            </a:extLst>
          </p:cNvPr>
          <p:cNvSpPr txBox="1"/>
          <p:nvPr/>
        </p:nvSpPr>
        <p:spPr bwMode="gray">
          <a:xfrm>
            <a:off x="8443413" y="3509493"/>
            <a:ext cx="1445906" cy="276999"/>
          </a:xfrm>
          <a:prstGeom prst="rect">
            <a:avLst/>
          </a:prstGeom>
          <a:noFill/>
          <a:ln>
            <a:noFill/>
          </a:ln>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BGP route update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5" name="表格 74">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8283270" y="3013479"/>
          <a:ext cx="1504449" cy="465128"/>
        </p:xfrm>
        <a:graphic>
          <a:graphicData uri="http://schemas.openxmlformats.org/drawingml/2006/table">
            <a:tbl>
              <a:tblPr/>
              <a:tblGrid>
                <a:gridCol w="1504449">
                  <a:extLst>
                    <a:ext uri="{9D8B030D-6E8A-4147-A177-3AD203B41FA5}">
                      <a16:colId xmlns="" xmlns:a16="http://schemas.microsoft.com/office/drawing/2014/main" val="20000"/>
                    </a:ext>
                  </a:extLst>
                </a:gridCol>
              </a:tblGrid>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10.1.0.0/22</a:t>
                      </a:r>
                      <a:endParaRPr kumimoji="0" lang="en-US" altLang="zh-CN" sz="12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bl>
          </a:graphicData>
        </a:graphic>
      </p:graphicFrame>
      <p:sp>
        <p:nvSpPr>
          <p:cNvPr id="78" name="Oval 4"/>
          <p:cNvSpPr>
            <a:spLocks noChangeAspect="1"/>
          </p:cNvSpPr>
          <p:nvPr/>
        </p:nvSpPr>
        <p:spPr bwMode="gray">
          <a:xfrm>
            <a:off x="7999247" y="362684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a:xfrm>
            <a:off x="9833833" y="4307806"/>
            <a:ext cx="2129567" cy="307777"/>
          </a:xfrm>
          <a:prstGeom prst="rect">
            <a:avLst/>
          </a:prstGeom>
          <a:noFill/>
          <a:ln>
            <a:noFill/>
          </a:ln>
        </p:spPr>
        <p:txBody>
          <a:bodyPr wrap="square" rtlCol="0">
            <a:spAutoFit/>
          </a:bodyPr>
          <a:lstStyle/>
          <a:p>
            <a:pPr fontAlgn="ctr"/>
            <a:r>
              <a:rPr lang="en-US" sz="1400" dirty="0" smtClean="0">
                <a:solidFill>
                  <a:schemeClr val="bg1">
                    <a:lumMod val="50000"/>
                  </a:schemeClr>
                </a:solidFill>
                <a:latin typeface="Huawei Sans" panose="020C0503030203020204" pitchFamily="34" charset="0"/>
              </a:rPr>
              <a:t>R3's BGP routing table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p:cNvSpPr>
            <a:spLocks noChangeAspect="1"/>
          </p:cNvSpPr>
          <p:nvPr/>
        </p:nvSpPr>
        <p:spPr bwMode="gray">
          <a:xfrm>
            <a:off x="9615745" y="433569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圆角 52">
            <a:extLst>
              <a:ext uri="{FF2B5EF4-FFF2-40B4-BE49-F238E27FC236}">
                <a16:creationId xmlns="" xmlns:a16="http://schemas.microsoft.com/office/drawing/2014/main" id="{70ADCB91-E11A-40F5-B977-66A090F8EF3C}"/>
              </a:ext>
            </a:extLst>
          </p:cNvPr>
          <p:cNvSpPr/>
          <p:nvPr/>
        </p:nvSpPr>
        <p:spPr bwMode="gray">
          <a:xfrm>
            <a:off x="9984764" y="4631745"/>
            <a:ext cx="1727325" cy="65756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31930744-3D36-4F81-8426-6F129C1A6804}"/>
              </a:ext>
            </a:extLst>
          </p:cNvPr>
          <p:cNvSpPr txBox="1"/>
          <p:nvPr/>
        </p:nvSpPr>
        <p:spPr bwMode="gray">
          <a:xfrm>
            <a:off x="9984764" y="4636883"/>
            <a:ext cx="1727325" cy="307777"/>
          </a:xfrm>
          <a:prstGeom prst="rect">
            <a:avLst/>
          </a:prstGeom>
          <a:noFill/>
        </p:spPr>
        <p:txBody>
          <a:bodyPr wrap="square" rtlCol="0">
            <a:spAutoFit/>
          </a:bodyPr>
          <a:lstStyle/>
          <a:p>
            <a:pPr algn="ctr" fontAlgn="ctr"/>
            <a:r>
              <a:rPr lang="en-US" sz="1400" b="1" dirty="0" smtClean="0">
                <a:solidFill>
                  <a:srgbClr val="EC7061"/>
                </a:solidFill>
                <a:latin typeface="Huawei Sans" panose="020C0503030203020204" pitchFamily="34" charset="0"/>
              </a:rPr>
              <a:t>BGP routing table</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圆角矩形 90"/>
          <p:cNvSpPr/>
          <p:nvPr/>
        </p:nvSpPr>
        <p:spPr bwMode="gray">
          <a:xfrm>
            <a:off x="10270601" y="4921048"/>
            <a:ext cx="1200253" cy="306000"/>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10.1.0.0/22</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圆角 52">
            <a:extLst>
              <a:ext uri="{FF2B5EF4-FFF2-40B4-BE49-F238E27FC236}">
                <a16:creationId xmlns="" xmlns:a16="http://schemas.microsoft.com/office/drawing/2014/main" id="{70ADCB91-E11A-40F5-B977-66A090F8EF3C}"/>
              </a:ext>
            </a:extLst>
          </p:cNvPr>
          <p:cNvSpPr/>
          <p:nvPr/>
        </p:nvSpPr>
        <p:spPr bwMode="gray">
          <a:xfrm>
            <a:off x="515628" y="1824795"/>
            <a:ext cx="1727325" cy="153581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120">
            <a:extLst>
              <a:ext uri="{FF2B5EF4-FFF2-40B4-BE49-F238E27FC236}">
                <a16:creationId xmlns="" xmlns:a16="http://schemas.microsoft.com/office/drawing/2014/main" id="{31930744-3D36-4F81-8426-6F129C1A6804}"/>
              </a:ext>
            </a:extLst>
          </p:cNvPr>
          <p:cNvSpPr txBox="1"/>
          <p:nvPr/>
        </p:nvSpPr>
        <p:spPr bwMode="gray">
          <a:xfrm>
            <a:off x="515628" y="1832533"/>
            <a:ext cx="1727325" cy="307777"/>
          </a:xfrm>
          <a:prstGeom prst="rect">
            <a:avLst/>
          </a:prstGeom>
          <a:noFill/>
        </p:spPr>
        <p:txBody>
          <a:bodyPr wrap="square" rtlCol="0">
            <a:spAutoFit/>
          </a:bodyPr>
          <a:lstStyle/>
          <a:p>
            <a:pPr algn="ctr" fontAlgn="ctr"/>
            <a:r>
              <a:rPr lang="en-US" sz="1400" b="1" dirty="0" smtClean="0">
                <a:solidFill>
                  <a:schemeClr val="bg1">
                    <a:lumMod val="50000"/>
                  </a:schemeClr>
                </a:solidFill>
                <a:latin typeface="Huawei Sans" panose="020C0503030203020204" pitchFamily="34" charset="0"/>
              </a:rPr>
              <a:t>BGP routing 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94"/>
          <p:cNvSpPr/>
          <p:nvPr/>
        </p:nvSpPr>
        <p:spPr bwMode="gray">
          <a:xfrm>
            <a:off x="763828" y="2119184"/>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10.1.1.0/24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763828" y="2518493"/>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10.1.2.0/24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763828" y="2920452"/>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10.1.3.0/24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圆角 52">
            <a:extLst>
              <a:ext uri="{FF2B5EF4-FFF2-40B4-BE49-F238E27FC236}">
                <a16:creationId xmlns="" xmlns:a16="http://schemas.microsoft.com/office/drawing/2014/main" id="{70ADCB91-E11A-40F5-B977-66A090F8EF3C}"/>
              </a:ext>
            </a:extLst>
          </p:cNvPr>
          <p:cNvSpPr/>
          <p:nvPr/>
        </p:nvSpPr>
        <p:spPr bwMode="gray">
          <a:xfrm>
            <a:off x="2707195" y="3123443"/>
            <a:ext cx="1811580" cy="18839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0">
            <a:extLst>
              <a:ext uri="{FF2B5EF4-FFF2-40B4-BE49-F238E27FC236}">
                <a16:creationId xmlns="" xmlns:a16="http://schemas.microsoft.com/office/drawing/2014/main" id="{31930744-3D36-4F81-8426-6F129C1A6804}"/>
              </a:ext>
            </a:extLst>
          </p:cNvPr>
          <p:cNvSpPr txBox="1"/>
          <p:nvPr/>
        </p:nvSpPr>
        <p:spPr bwMode="gray">
          <a:xfrm>
            <a:off x="2749323" y="3119496"/>
            <a:ext cx="1727325" cy="307777"/>
          </a:xfrm>
          <a:prstGeom prst="rect">
            <a:avLst/>
          </a:prstGeom>
          <a:noFill/>
        </p:spPr>
        <p:txBody>
          <a:bodyPr wrap="square" rtlCol="0">
            <a:spAutoFit/>
          </a:bodyPr>
          <a:lstStyle/>
          <a:p>
            <a:pPr algn="ctr" fontAlgn="ctr"/>
            <a:r>
              <a:rPr lang="en-US" sz="1400" b="1" dirty="0" smtClean="0">
                <a:solidFill>
                  <a:schemeClr val="bg1">
                    <a:lumMod val="50000"/>
                  </a:schemeClr>
                </a:solidFill>
                <a:latin typeface="Huawei Sans" panose="020C0503030203020204" pitchFamily="34" charset="0"/>
              </a:rPr>
              <a:t>BGP routing 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3012859" y="3433096"/>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10.1.1.0/24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3012859" y="3831996"/>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10.1.2.0/24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3012859" y="4230896"/>
            <a:ext cx="1200253" cy="340519"/>
          </a:xfrm>
          <a:prstGeom prst="roundRect">
            <a:avLst/>
          </a:prstGeom>
          <a:noFill/>
          <a:ln w="12700">
            <a:solidFill>
              <a:srgbClr val="00B0F0"/>
            </a:solidFill>
          </a:ln>
        </p:spPr>
        <p:txBody>
          <a:bodyPr wrap="square" rtlCol="0" anchor="ctr">
            <a:spAutoFit/>
          </a:bodyPr>
          <a:lstStyle/>
          <a:p>
            <a:pPr algn="ctr" fontAlgn="ctr"/>
            <a:r>
              <a:rPr lang="en-US" sz="1400" dirty="0" smtClean="0">
                <a:solidFill>
                  <a:srgbClr val="EC7061"/>
                </a:solidFill>
                <a:latin typeface="Huawei Sans" panose="020C0503030203020204" pitchFamily="34" charset="0"/>
              </a:rPr>
              <a:t>10.1.3.0/24</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3036955" y="4636039"/>
            <a:ext cx="1200253" cy="306000"/>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10.1.0.0/22</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20">
            <a:extLst>
              <a:ext uri="{FF2B5EF4-FFF2-40B4-BE49-F238E27FC236}">
                <a16:creationId xmlns="" xmlns:a16="http://schemas.microsoft.com/office/drawing/2014/main" id="{020D7A1D-EFAD-4C8C-B9DE-D0FAD269B77A}"/>
              </a:ext>
            </a:extLst>
          </p:cNvPr>
          <p:cNvSpPr txBox="1"/>
          <p:nvPr/>
        </p:nvSpPr>
        <p:spPr>
          <a:xfrm>
            <a:off x="296554" y="1257716"/>
            <a:ext cx="2233694"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Routes before summarization on 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0">
            <a:extLst>
              <a:ext uri="{FF2B5EF4-FFF2-40B4-BE49-F238E27FC236}">
                <a16:creationId xmlns="" xmlns:a16="http://schemas.microsoft.com/office/drawing/2014/main" id="{020D7A1D-EFAD-4C8C-B9DE-D0FAD269B77A}"/>
              </a:ext>
            </a:extLst>
          </p:cNvPr>
          <p:cNvSpPr txBox="1"/>
          <p:nvPr/>
        </p:nvSpPr>
        <p:spPr bwMode="gray">
          <a:xfrm>
            <a:off x="2719578" y="2589506"/>
            <a:ext cx="1924808"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Route after summarization on 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9"/>
          <p:cNvSpPr>
            <a:spLocks/>
          </p:cNvSpPr>
          <p:nvPr/>
        </p:nvSpPr>
        <p:spPr bwMode="gray">
          <a:xfrm rot="3632125">
            <a:off x="1614084" y="3419748"/>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五边形 69"/>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auto">
          <a:xfrm>
            <a:off x="9060287" y="-2762"/>
            <a:ext cx="148664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b="1" dirty="0" smtClean="0">
                <a:solidFill>
                  <a:schemeClr val="bg1"/>
                </a:solidFill>
                <a:latin typeface="Huawei Sans" panose="020C0503030203020204" pitchFamily="34" charset="0"/>
              </a:rPr>
              <a:t>Route Generation</a:t>
            </a:r>
            <a:endParaRPr lang="en-US" altLang="zh-CN" sz="105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auto">
          <a:xfrm>
            <a:off x="10454818" y="-2762"/>
            <a:ext cx="1604659"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Advertisement Rule</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3974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0D97B5-C068-4A9E-83F1-DB2314679869}"/>
              </a:ext>
            </a:extLst>
          </p:cNvPr>
          <p:cNvSpPr>
            <a:spLocks noGrp="1"/>
          </p:cNvSpPr>
          <p:nvPr>
            <p:ph sz="quarter" idx="11"/>
          </p:nvPr>
        </p:nvSpPr>
        <p:spPr/>
        <p:txBody>
          <a:bodyPr/>
          <a:lstStyle/>
          <a:p>
            <a:r>
              <a:rPr lang="en-US" altLang="zh-CN" dirty="0"/>
              <a:t>Upon completion of this course, you will be able to:</a:t>
            </a:r>
          </a:p>
          <a:p>
            <a:pPr lvl="1"/>
            <a:r>
              <a:rPr lang="en-US" altLang="zh-CN" dirty="0"/>
              <a:t>Describe basic concepts of BGP.</a:t>
            </a:r>
          </a:p>
          <a:p>
            <a:pPr lvl="1"/>
            <a:r>
              <a:rPr lang="en-US" altLang="zh-CN" dirty="0"/>
              <a:t>Describes BGP peer types.</a:t>
            </a:r>
          </a:p>
          <a:p>
            <a:pPr lvl="1"/>
            <a:r>
              <a:rPr lang="en-US" altLang="zh-CN" dirty="0"/>
              <a:t>Learn how to set up a BGP peer relationship.</a:t>
            </a:r>
          </a:p>
          <a:p>
            <a:pPr lvl="1"/>
            <a:r>
              <a:rPr lang="en-US" altLang="zh-CN" dirty="0"/>
              <a:t>Learn BGP state machine.</a:t>
            </a:r>
          </a:p>
          <a:p>
            <a:pPr lvl="1"/>
            <a:r>
              <a:rPr lang="en-US" altLang="zh-CN" dirty="0"/>
              <a:t>Perform basic BGP configurations. </a:t>
            </a:r>
          </a:p>
          <a:p>
            <a:endParaRPr lang="zh-CN" altLang="en-US" dirty="0"/>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2000" dirty="0" smtClean="0"/>
              <a:t>After BGP generates BGP routes using the network, import-route, or aggregate command, BGP sends Update messages carrying the BGP routes to the peer.</a:t>
            </a:r>
            <a:endParaRPr lang="en-US" altLang="zh-CN" sz="2000" dirty="0" smtClean="0">
              <a:sym typeface="Huawei Sans" panose="020C0503030203020204" pitchFamily="34" charset="0"/>
            </a:endParaRPr>
          </a:p>
          <a:p>
            <a:r>
              <a:rPr lang="en-US" altLang="zh-CN" sz="2000" dirty="0" smtClean="0"/>
              <a:t>BGP routes are advertised according to the following rules:</a:t>
            </a:r>
            <a:endParaRPr lang="en-US" altLang="zh-CN" sz="2000" dirty="0" smtClean="0">
              <a:sym typeface="Huawei Sans" panose="020C0503030203020204" pitchFamily="34" charset="0"/>
            </a:endParaRPr>
          </a:p>
          <a:p>
            <a:pPr marL="860239" lvl="1" indent="-457200">
              <a:buFont typeface="+mj-lt"/>
              <a:buAutoNum type="arabicPeriod"/>
            </a:pPr>
            <a:r>
              <a:rPr lang="en-US" altLang="zh-CN" sz="1800" dirty="0" smtClean="0"/>
              <a:t>Only the optimal and valid routes are advertised.</a:t>
            </a:r>
            <a:endParaRPr lang="en-US" altLang="zh-CN" sz="1800" dirty="0" smtClean="0">
              <a:sym typeface="Huawei Sans" panose="020C0503030203020204" pitchFamily="34" charset="0"/>
            </a:endParaRPr>
          </a:p>
          <a:p>
            <a:pPr marL="860239" lvl="1" indent="-457200">
              <a:buFont typeface="+mj-lt"/>
              <a:buAutoNum type="arabicPeriod"/>
            </a:pPr>
            <a:r>
              <a:rPr lang="en-US" altLang="zh-CN" sz="1800" dirty="0" smtClean="0"/>
              <a:t>The routes obtained from EBGP peers are advertised to all BGP peers.</a:t>
            </a:r>
            <a:endParaRPr lang="en-US" altLang="zh-CN" sz="1800" dirty="0" smtClean="0">
              <a:sym typeface="Huawei Sans" panose="020C0503030203020204" pitchFamily="34" charset="0"/>
            </a:endParaRPr>
          </a:p>
          <a:p>
            <a:pPr marL="860239" lvl="1" indent="-457200">
              <a:buFont typeface="+mj-lt"/>
              <a:buAutoNum type="arabicPeriod"/>
            </a:pPr>
            <a:r>
              <a:rPr lang="en-US" altLang="zh-CN" sz="1800" dirty="0" smtClean="0"/>
              <a:t>IBGP split horizon: The routes obtained from IBGP peers are not advertised to IBGP peers.</a:t>
            </a:r>
            <a:endParaRPr lang="en-US" altLang="zh-CN" sz="1800" dirty="0" smtClean="0">
              <a:sym typeface="Huawei Sans" panose="020C0503030203020204" pitchFamily="34" charset="0"/>
            </a:endParaRPr>
          </a:p>
          <a:p>
            <a:pPr marL="860239" lvl="1" indent="-457200">
              <a:buFont typeface="+mj-lt"/>
              <a:buAutoNum type="arabicPeriod"/>
            </a:pPr>
            <a:r>
              <a:rPr lang="en-US" altLang="zh-CN" sz="1800" dirty="0" smtClean="0"/>
              <a:t>When a router learns a BGP route (IBGP route) from its IBGP peer, the router cannot use this route or advertise this route to its EBGP peer unless the router learns this route from an IGP. In this situation, IBGP routes and IGP routes need to be synchronized. Route synchronization is used to prevent BGP routing </a:t>
            </a:r>
            <a:r>
              <a:rPr lang="en-US" altLang="zh-CN" sz="1800" dirty="0" err="1" smtClean="0"/>
              <a:t>blackholes</a:t>
            </a:r>
            <a:r>
              <a:rPr lang="en-US" altLang="zh-CN" sz="1800" dirty="0" smtClean="0"/>
              <a:t>.</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altLang="zh-CN" smtClean="0"/>
              <a:t>Advertisement Rule</a:t>
            </a:r>
            <a:endParaRPr lang="zh-CN" altLang="en-US" dirty="0"/>
          </a:p>
        </p:txBody>
      </p:sp>
      <p:sp>
        <p:nvSpPr>
          <p:cNvPr id="16" name="五边形 1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18" name="燕尾形 17"/>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20" name="燕尾形 19"/>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3426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6488351" y="3056327"/>
            <a:ext cx="5143872" cy="867021"/>
          </a:xfrm>
          <a:prstGeom prst="roundRect">
            <a:avLst>
              <a:gd name="adj" fmla="val 0"/>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r>
              <a:rPr lang="en-US" sz="1200" dirty="0" smtClean="0">
                <a:solidFill>
                  <a:schemeClr val="tx1"/>
                </a:solidFill>
                <a:latin typeface="Huawei Sans" panose="020C0503030203020204" pitchFamily="34" charset="0"/>
              </a:rPr>
              <a:t> Total Number of Routes: 2</a:t>
            </a:r>
          </a:p>
          <a:p>
            <a:pPr fontAlgn="ctr"/>
            <a:r>
              <a:rPr lang="en-US" sz="1200" dirty="0" smtClean="0">
                <a:solidFill>
                  <a:schemeClr val="tx1"/>
                </a:solidFill>
                <a:latin typeface="Huawei Sans" panose="020C0503030203020204" pitchFamily="34" charset="0"/>
              </a:rPr>
              <a:t>      Network            </a:t>
            </a:r>
            <a:r>
              <a:rPr lang="en-US" sz="1200" dirty="0" err="1" smtClean="0">
                <a:solidFill>
                  <a:schemeClr val="tx1"/>
                </a:solidFill>
                <a:latin typeface="Huawei Sans" panose="020C0503030203020204" pitchFamily="34" charset="0"/>
              </a:rPr>
              <a:t>NextHop</a:t>
            </a:r>
            <a:r>
              <a:rPr lang="en-US" sz="1200" dirty="0" smtClean="0">
                <a:solidFill>
                  <a:schemeClr val="tx1"/>
                </a:solidFill>
                <a:latin typeface="Huawei Sans" panose="020C0503030203020204" pitchFamily="34" charset="0"/>
              </a:rPr>
              <a:t>       MED   </a:t>
            </a:r>
            <a:r>
              <a:rPr lang="en-US" sz="1200" dirty="0" err="1" smtClean="0">
                <a:solidFill>
                  <a:schemeClr val="tx1"/>
                </a:solidFill>
                <a:latin typeface="Huawei Sans" panose="020C0503030203020204" pitchFamily="34" charset="0"/>
              </a:rPr>
              <a:t>LocPrf</a:t>
            </a: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PrefVal</a:t>
            </a:r>
            <a:r>
              <a:rPr lang="en-US" sz="1200" dirty="0" smtClean="0">
                <a:solidFill>
                  <a:schemeClr val="tx1"/>
                </a:solidFill>
                <a:latin typeface="Huawei Sans" panose="020C0503030203020204" pitchFamily="34" charset="0"/>
              </a:rPr>
              <a:t>   Path/</a:t>
            </a:r>
            <a:r>
              <a:rPr lang="en-US" sz="1200" dirty="0" err="1" smtClean="0">
                <a:solidFill>
                  <a:schemeClr val="tx1"/>
                </a:solidFill>
                <a:latin typeface="Huawei Sans" panose="020C0503030203020204" pitchFamily="34" charset="0"/>
              </a:rPr>
              <a:t>Ogn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solidFill>
                  <a:srgbClr val="EC7061"/>
                </a:solidFill>
                <a:latin typeface="Huawei Sans" panose="020C0503030203020204" pitchFamily="34" charset="0"/>
              </a:rPr>
              <a:t> *&gt;</a:t>
            </a:r>
            <a:r>
              <a:rPr lang="en-US" sz="1200" b="1" dirty="0" err="1" smtClean="0">
                <a:solidFill>
                  <a:srgbClr val="EC7061"/>
                </a:solidFill>
                <a:latin typeface="Huawei Sans" panose="020C0503030203020204" pitchFamily="34" charset="0"/>
              </a:rPr>
              <a:t>i</a:t>
            </a:r>
            <a:r>
              <a:rPr lang="en-US" sz="1200" b="1" dirty="0" smtClean="0">
                <a:solidFill>
                  <a:srgbClr val="EC7061"/>
                </a:solidFill>
                <a:latin typeface="Huawei Sans" panose="020C0503030203020204" pitchFamily="34" charset="0"/>
              </a:rPr>
              <a:t>  </a:t>
            </a:r>
            <a:r>
              <a:rPr lang="en-US" sz="1200" dirty="0" smtClean="0">
                <a:solidFill>
                  <a:schemeClr val="tx1"/>
                </a:solidFill>
                <a:latin typeface="Huawei Sans" panose="020C0503030203020204" pitchFamily="34" charset="0"/>
              </a:rPr>
              <a:t>10.1.0.0/24         11.1.0.1          0          100        0              ?</a:t>
            </a:r>
          </a:p>
          <a:p>
            <a:pPr fontAlgn="ctr"/>
            <a:r>
              <a:rPr lang="en-US" sz="1200" dirty="0" smtClean="0">
                <a:solidFill>
                  <a:schemeClr val="tx1"/>
                </a:solidFill>
                <a:latin typeface="Huawei Sans" panose="020C0503030203020204" pitchFamily="34" charset="0"/>
              </a:rPr>
              <a:t> *</a:t>
            </a:r>
            <a:r>
              <a:rPr lang="en-US" sz="1200" dirty="0" err="1" smtClean="0">
                <a:solidFill>
                  <a:schemeClr val="tx1"/>
                </a:solidFill>
                <a:latin typeface="Huawei Sans" panose="020C0503030203020204" pitchFamily="34" charset="0"/>
              </a:rPr>
              <a:t>i</a:t>
            </a:r>
            <a:r>
              <a:rPr lang="en-US" sz="1200" dirty="0" smtClean="0">
                <a:solidFill>
                  <a:schemeClr val="tx1"/>
                </a:solidFill>
                <a:latin typeface="Huawei Sans" panose="020C0503030203020204" pitchFamily="34" charset="0"/>
              </a:rPr>
              <a:t>                             11.1.0.2          0          100        0              ?</a:t>
            </a:r>
            <a:endParaRPr lang="en-US" sz="1200" dirty="0">
              <a:solidFill>
                <a:schemeClr val="tx1"/>
              </a:solidFill>
              <a:latin typeface="Huawei Sans" panose="020C0503030203020204" pitchFamily="34" charset="0"/>
            </a:endParaRPr>
          </a:p>
        </p:txBody>
      </p:sp>
      <p:sp>
        <p:nvSpPr>
          <p:cNvPr id="8" name="文本占位符 7"/>
          <p:cNvSpPr>
            <a:spLocks noGrp="1"/>
          </p:cNvSpPr>
          <p:nvPr>
            <p:ph type="body" sz="quarter" idx="10"/>
          </p:nvPr>
        </p:nvSpPr>
        <p:spPr bwMode="gray">
          <a:xfrm>
            <a:off x="6096000" y="1242453"/>
            <a:ext cx="5662052" cy="4680000"/>
          </a:xfrm>
        </p:spPr>
        <p:txBody>
          <a:bodyPr/>
          <a:lstStyle/>
          <a:p>
            <a:r>
              <a:rPr lang="en-US" altLang="zh-CN" sz="1800" dirty="0" smtClean="0"/>
              <a:t>Rule 1: Only the optimal and valid routes (that is, the next-hop address is reachable) are advertised.</a:t>
            </a:r>
            <a:endParaRPr lang="en-US" altLang="zh-CN" sz="1800" dirty="0" smtClean="0">
              <a:sym typeface="Huawei Sans" panose="020C0503030203020204" pitchFamily="34" charset="0"/>
            </a:endParaRPr>
          </a:p>
          <a:p>
            <a:r>
              <a:rPr lang="en-US" altLang="zh-CN" sz="1800" dirty="0" smtClean="0"/>
              <a:t>Run the </a:t>
            </a:r>
            <a:r>
              <a:rPr lang="en-US" altLang="zh-CN" sz="1800" b="1" dirty="0" smtClean="0"/>
              <a:t>display </a:t>
            </a:r>
            <a:r>
              <a:rPr lang="en-US" altLang="zh-CN" sz="1800" b="1" dirty="0" err="1" smtClean="0"/>
              <a:t>bgp</a:t>
            </a:r>
            <a:r>
              <a:rPr lang="en-US" altLang="zh-CN" sz="1800" b="1" dirty="0" smtClean="0"/>
              <a:t> routing-table </a:t>
            </a:r>
            <a:r>
              <a:rPr lang="en-US" altLang="zh-CN" sz="1800" dirty="0" smtClean="0"/>
              <a:t>command to check the BGP routing table.</a:t>
            </a:r>
          </a:p>
          <a:p>
            <a:endParaRPr lang="en-US" altLang="zh-CN" sz="1800" dirty="0">
              <a:sym typeface="Huawei Sans" panose="020C0503030203020204" pitchFamily="34" charset="0"/>
            </a:endParaRPr>
          </a:p>
          <a:p>
            <a:endParaRPr lang="en-US" altLang="zh-CN" sz="1800" dirty="0" smtClean="0">
              <a:sym typeface="Huawei Sans" panose="020C0503030203020204" pitchFamily="34" charset="0"/>
            </a:endParaRPr>
          </a:p>
          <a:p>
            <a:r>
              <a:rPr lang="en-US" altLang="zh-CN" sz="1800" dirty="0" smtClean="0"/>
              <a:t>The BGP routing table contains the optimal and valid routes with the following flags:</a:t>
            </a:r>
            <a:endParaRPr lang="en-US" altLang="zh-CN" sz="1800" dirty="0" smtClean="0">
              <a:sym typeface="Huawei Sans" panose="020C0503030203020204" pitchFamily="34" charset="0"/>
            </a:endParaRPr>
          </a:p>
          <a:p>
            <a:pPr lvl="1"/>
            <a:r>
              <a:rPr lang="en-US" altLang="zh-CN" sz="1600" dirty="0" smtClean="0"/>
              <a:t>*: indicates the valid route.</a:t>
            </a:r>
            <a:endParaRPr lang="en-US" altLang="zh-CN" sz="1600" dirty="0" smtClean="0">
              <a:sym typeface="Huawei Sans" panose="020C0503030203020204" pitchFamily="34" charset="0"/>
            </a:endParaRPr>
          </a:p>
          <a:p>
            <a:pPr lvl="1"/>
            <a:r>
              <a:rPr lang="en-US" altLang="zh-CN" sz="1600" dirty="0" smtClean="0"/>
              <a:t>&gt;: indicates the optimal route.</a:t>
            </a:r>
          </a:p>
          <a:p>
            <a:endParaRPr lang="zh-CN" altLang="en-US" sz="1800" dirty="0"/>
          </a:p>
        </p:txBody>
      </p:sp>
      <p:sp>
        <p:nvSpPr>
          <p:cNvPr id="2" name="标题 1"/>
          <p:cNvSpPr>
            <a:spLocks noGrp="1"/>
          </p:cNvSpPr>
          <p:nvPr>
            <p:ph type="title"/>
          </p:nvPr>
        </p:nvSpPr>
        <p:spPr/>
        <p:txBody>
          <a:bodyPr/>
          <a:lstStyle/>
          <a:p>
            <a:r>
              <a:rPr lang="en-US" altLang="zh-CN" smtClean="0"/>
              <a:t>BGP Route Advertisement Rule 1</a:t>
            </a:r>
            <a:endParaRPr lang="zh-CN" altLang="en-US" dirty="0"/>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834415" y="4095143"/>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5286903" y="425536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644134" y="4027795"/>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4568566" y="372090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圆角 52">
            <a:extLst>
              <a:ext uri="{FF2B5EF4-FFF2-40B4-BE49-F238E27FC236}">
                <a16:creationId xmlns="" xmlns:a16="http://schemas.microsoft.com/office/drawing/2014/main" id="{70ADCB91-E11A-40F5-B977-66A090F8EF3C}"/>
              </a:ext>
            </a:extLst>
          </p:cNvPr>
          <p:cNvSpPr/>
          <p:nvPr/>
        </p:nvSpPr>
        <p:spPr bwMode="gray">
          <a:xfrm>
            <a:off x="1175599" y="1817454"/>
            <a:ext cx="2346832" cy="10275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120">
            <a:extLst>
              <a:ext uri="{FF2B5EF4-FFF2-40B4-BE49-F238E27FC236}">
                <a16:creationId xmlns="" xmlns:a16="http://schemas.microsoft.com/office/drawing/2014/main" id="{31930744-3D36-4F81-8426-6F129C1A6804}"/>
              </a:ext>
            </a:extLst>
          </p:cNvPr>
          <p:cNvSpPr txBox="1"/>
          <p:nvPr/>
        </p:nvSpPr>
        <p:spPr bwMode="gray">
          <a:xfrm>
            <a:off x="1261414" y="1832324"/>
            <a:ext cx="2310461" cy="307777"/>
          </a:xfrm>
          <a:prstGeom prst="rect">
            <a:avLst/>
          </a:prstGeom>
          <a:noFill/>
        </p:spPr>
        <p:txBody>
          <a:bodyPr wrap="square" rtlCol="0">
            <a:spAutoFit/>
          </a:bodyPr>
          <a:lstStyle/>
          <a:p>
            <a:pPr algn="ctr" fontAlgn="ctr"/>
            <a:r>
              <a:rPr lang="en-US" sz="1400" b="1" dirty="0" smtClean="0">
                <a:solidFill>
                  <a:srgbClr val="EC7061"/>
                </a:solidFill>
                <a:latin typeface="Huawei Sans" panose="020C0503030203020204" pitchFamily="34" charset="0"/>
              </a:rPr>
              <a:t>R1's BGP routing table</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31930744-3D36-4F81-8426-6F129C1A6804}"/>
              </a:ext>
            </a:extLst>
          </p:cNvPr>
          <p:cNvSpPr txBox="1"/>
          <p:nvPr/>
        </p:nvSpPr>
        <p:spPr bwMode="gray">
          <a:xfrm>
            <a:off x="1328264" y="2132711"/>
            <a:ext cx="2074633" cy="671334"/>
          </a:xfrm>
          <a:prstGeom prst="roundRect">
            <a:avLst>
              <a:gd name="adj" fmla="val 6721"/>
            </a:avLst>
          </a:prstGeom>
          <a:noFill/>
          <a:ln w="12700">
            <a:solidFill>
              <a:srgbClr val="00B0F0"/>
            </a:solidFill>
          </a:ln>
        </p:spPr>
        <p:txBody>
          <a:bodyPr wrap="square" rtlCol="0" anchor="ctr">
            <a:spAutoFit/>
          </a:bodyPr>
          <a:lstStyle/>
          <a:p>
            <a:pPr fontAlgn="ctr"/>
            <a:r>
              <a:rPr lang="en-US" sz="1200" dirty="0" smtClean="0">
                <a:latin typeface="Huawei Sans" panose="020C0503030203020204" pitchFamily="34" charset="0"/>
              </a:rPr>
              <a:t>       Network     </a:t>
            </a:r>
            <a:r>
              <a:rPr lang="en-US" sz="1200" dirty="0" err="1" smtClean="0">
                <a:latin typeface="Huawei Sans" panose="020C0503030203020204" pitchFamily="34" charset="0"/>
              </a:rPr>
              <a:t>Nexthop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solidFill>
                  <a:srgbClr val="EC7061"/>
                </a:solidFill>
                <a:latin typeface="Huawei Sans" panose="020C0503030203020204" pitchFamily="34" charset="0"/>
              </a:rPr>
              <a:t>*&gt;</a:t>
            </a:r>
            <a:r>
              <a:rPr lang="en-US" sz="1200" b="1" dirty="0" err="1" smtClean="0">
                <a:solidFill>
                  <a:srgbClr val="EC7061"/>
                </a:solidFill>
                <a:latin typeface="Huawei Sans" panose="020C0503030203020204" pitchFamily="34" charset="0"/>
              </a:rPr>
              <a:t>i</a:t>
            </a:r>
            <a:r>
              <a:rPr lang="en-US" sz="1200" b="1" dirty="0" smtClean="0">
                <a:solidFill>
                  <a:srgbClr val="EC7061"/>
                </a:solidFill>
                <a:latin typeface="Huawei Sans" panose="020C0503030203020204" pitchFamily="34" charset="0"/>
              </a:rPr>
              <a:t>  </a:t>
            </a:r>
            <a:r>
              <a:rPr lang="en-US" sz="1200" dirty="0" smtClean="0">
                <a:latin typeface="Huawei Sans" panose="020C0503030203020204" pitchFamily="34" charset="0"/>
              </a:rPr>
              <a:t>10.1.0.0/24   11.1.0.1</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i</a:t>
            </a:r>
            <a:r>
              <a:rPr lang="en-US" sz="1200" dirty="0" smtClean="0">
                <a:latin typeface="Huawei Sans" panose="020C0503030203020204" pitchFamily="34" charset="0"/>
              </a:rPr>
              <a:t>                      11.10.2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3339761" y="4009275"/>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flipH="1" flipV="1">
            <a:off x="3210019" y="3688142"/>
            <a:ext cx="1111154" cy="36535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26" name="TextBox 120">
            <a:extLst>
              <a:ext uri="{FF2B5EF4-FFF2-40B4-BE49-F238E27FC236}">
                <a16:creationId xmlns="" xmlns:a16="http://schemas.microsoft.com/office/drawing/2014/main" id="{020D7A1D-EFAD-4C8C-B9DE-D0FAD269B77A}"/>
              </a:ext>
            </a:extLst>
          </p:cNvPr>
          <p:cNvSpPr txBox="1"/>
          <p:nvPr/>
        </p:nvSpPr>
        <p:spPr bwMode="gray">
          <a:xfrm>
            <a:off x="3522789" y="3435177"/>
            <a:ext cx="1779238" cy="307777"/>
          </a:xfrm>
          <a:prstGeom prst="rect">
            <a:avLst/>
          </a:prstGeom>
          <a:noFill/>
          <a:ln>
            <a:noFill/>
          </a:ln>
        </p:spPr>
        <p:txBody>
          <a:bodyPr wrap="square" rtlCol="0">
            <a:spAutoFit/>
          </a:bodyPr>
          <a:lstStyle/>
          <a:p>
            <a:pPr fontAlgn="ctr"/>
            <a:r>
              <a:rPr lang="en-US" sz="1400" dirty="0" smtClean="0">
                <a:solidFill>
                  <a:schemeClr val="bg1">
                    <a:lumMod val="50000"/>
                  </a:schemeClr>
                </a:solidFill>
                <a:latin typeface="Huawei Sans" panose="020C0503030203020204" pitchFamily="34" charset="0"/>
              </a:rPr>
              <a:t>BGP route update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7" name="表格 26">
            <a:extLst>
              <a:ext uri="{FF2B5EF4-FFF2-40B4-BE49-F238E27FC236}">
                <a16:creationId xmlns="" xmlns:a16="http://schemas.microsoft.com/office/drawing/2014/main" id="{5DF2E6DD-9D95-44CF-A862-1E423E4FA348}"/>
              </a:ext>
            </a:extLst>
          </p:cNvPr>
          <p:cNvGraphicFramePr>
            <a:graphicFrameLocks noGrp="1"/>
          </p:cNvGraphicFramePr>
          <p:nvPr>
            <p:extLst/>
          </p:nvPr>
        </p:nvGraphicFramePr>
        <p:xfrm>
          <a:off x="3609336" y="2936817"/>
          <a:ext cx="1540153" cy="465128"/>
        </p:xfrm>
        <a:graphic>
          <a:graphicData uri="http://schemas.openxmlformats.org/drawingml/2006/table">
            <a:tbl>
              <a:tblPr/>
              <a:tblGrid>
                <a:gridCol w="1540153">
                  <a:extLst>
                    <a:ext uri="{9D8B030D-6E8A-4147-A177-3AD203B41FA5}">
                      <a16:colId xmlns="" xmlns:a16="http://schemas.microsoft.com/office/drawing/2014/main" val="20000"/>
                    </a:ext>
                  </a:extLst>
                </a:gridCol>
              </a:tblGrid>
              <a:tr h="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BGP Update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D17D"/>
                    </a:solidFill>
                  </a:tcPr>
                </a:tc>
                <a:extLst>
                  <a:ext uri="{0D108BD9-81ED-4DB2-BD59-A6C34878D82A}">
                    <a16:rowId xmlns="" xmlns:a16="http://schemas.microsoft.com/office/drawing/2014/main" val="2874807405"/>
                  </a:ext>
                </a:extLst>
              </a:tr>
              <a:tr h="232493">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sz="1200" dirty="0" smtClean="0">
                          <a:solidFill>
                            <a:schemeClr val="tx1"/>
                          </a:solidFill>
                          <a:latin typeface="Huawei Sans" panose="020C0503030203020204" pitchFamily="34" charset="0"/>
                        </a:rPr>
                        <a:t>10.1.0.0/24</a:t>
                      </a:r>
                      <a:endParaRPr kumimoji="0" lang="en-US" altLang="zh-CN" sz="1200" b="0" i="0" u="none" strike="noStrike" kern="1200" cap="none" normalizeH="0" baseline="0" dirty="0" smtClean="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158806002"/>
                  </a:ext>
                </a:extLst>
              </a:tr>
            </a:tbl>
          </a:graphicData>
        </a:graphic>
      </p:graphicFrame>
      <p:cxnSp>
        <p:nvCxnSpPr>
          <p:cNvPr id="36" name="直接连接符 35"/>
          <p:cNvCxnSpPr/>
          <p:nvPr/>
        </p:nvCxnSpPr>
        <p:spPr bwMode="gray">
          <a:xfrm flipH="1">
            <a:off x="666591" y="5683669"/>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文本框 36"/>
          <p:cNvSpPr txBox="1"/>
          <p:nvPr/>
        </p:nvSpPr>
        <p:spPr bwMode="gray">
          <a:xfrm>
            <a:off x="963265" y="5545224"/>
            <a:ext cx="196393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BGP Update message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39" name="Oval 4"/>
          <p:cNvSpPr>
            <a:spLocks noChangeAspect="1"/>
          </p:cNvSpPr>
          <p:nvPr/>
        </p:nvSpPr>
        <p:spPr bwMode="gray">
          <a:xfrm>
            <a:off x="3301352" y="342659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601584" y="3300618"/>
            <a:ext cx="2189092" cy="1505748"/>
          </a:xfrm>
          <a:custGeom>
            <a:avLst/>
            <a:gdLst>
              <a:gd name="connsiteX0" fmla="*/ 0 w 1987732"/>
              <a:gd name="connsiteY0" fmla="*/ 0 h 1506336"/>
              <a:gd name="connsiteX1" fmla="*/ 1895725 w 1987732"/>
              <a:gd name="connsiteY1" fmla="*/ 0 h 1506336"/>
              <a:gd name="connsiteX2" fmla="*/ 1987732 w 1987732"/>
              <a:gd name="connsiteY2" fmla="*/ 92007 h 1506336"/>
              <a:gd name="connsiteX3" fmla="*/ 1987732 w 1987732"/>
              <a:gd name="connsiteY3" fmla="*/ 1414329 h 1506336"/>
              <a:gd name="connsiteX4" fmla="*/ 1895725 w 1987732"/>
              <a:gd name="connsiteY4" fmla="*/ 1506336 h 1506336"/>
              <a:gd name="connsiteX5" fmla="*/ 0 w 1987732"/>
              <a:gd name="connsiteY5" fmla="*/ 1506336 h 1506336"/>
              <a:gd name="connsiteX6" fmla="*/ 0 w 1987732"/>
              <a:gd name="connsiteY6" fmla="*/ 0 h 15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732" h="1506336">
                <a:moveTo>
                  <a:pt x="0" y="0"/>
                </a:moveTo>
                <a:lnTo>
                  <a:pt x="1895725" y="0"/>
                </a:lnTo>
                <a:cubicBezTo>
                  <a:pt x="1946539" y="0"/>
                  <a:pt x="1987732" y="41193"/>
                  <a:pt x="1987732" y="92007"/>
                </a:cubicBezTo>
                <a:lnTo>
                  <a:pt x="1987732" y="1414329"/>
                </a:lnTo>
                <a:cubicBezTo>
                  <a:pt x="1987732" y="1465143"/>
                  <a:pt x="1946539" y="1506336"/>
                  <a:pt x="1895725" y="1506336"/>
                </a:cubicBezTo>
                <a:lnTo>
                  <a:pt x="0" y="1506336"/>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1118464" y="297580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62927" y="3405984"/>
            <a:ext cx="527350" cy="431467"/>
          </a:xfrm>
          <a:prstGeom prst="rect">
            <a:avLst/>
          </a:prstGeom>
          <a:noFill/>
        </p:spPr>
      </p:pic>
      <p:pic>
        <p:nvPicPr>
          <p:cNvPr id="4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162927" y="4321027"/>
            <a:ext cx="527350" cy="431467"/>
          </a:xfrm>
          <a:prstGeom prst="rect">
            <a:avLst/>
          </a:prstGeom>
          <a:noFill/>
        </p:spPr>
      </p:pic>
      <p:cxnSp>
        <p:nvCxnSpPr>
          <p:cNvPr id="52" name="直接连接符 51">
            <a:extLst>
              <a:ext uri="{FF2B5EF4-FFF2-40B4-BE49-F238E27FC236}">
                <a16:creationId xmlns="" xmlns:a16="http://schemas.microsoft.com/office/drawing/2014/main" id="{94275FFE-3BE6-4C12-8737-FDFE3456C4A2}"/>
              </a:ext>
            </a:extLst>
          </p:cNvPr>
          <p:cNvCxnSpPr>
            <a:stCxn id="48" idx="2"/>
            <a:endCxn id="49" idx="0"/>
          </p:cNvCxnSpPr>
          <p:nvPr/>
        </p:nvCxnSpPr>
        <p:spPr bwMode="gray">
          <a:xfrm>
            <a:off x="2426602" y="3837451"/>
            <a:ext cx="0" cy="483576"/>
          </a:xfrm>
          <a:prstGeom prst="line">
            <a:avLst/>
          </a:prstGeom>
          <a:noFill/>
          <a:ln w="19050" cap="flat" cmpd="sng" algn="ctr">
            <a:solidFill>
              <a:schemeClr val="bg1">
                <a:lumMod val="50000"/>
              </a:schemeClr>
            </a:solidFill>
            <a:prstDash val="solid"/>
          </a:ln>
          <a:effectLst/>
        </p:spPr>
      </p:cxnSp>
      <p:sp>
        <p:nvSpPr>
          <p:cNvPr id="53" name="TextBox 120">
            <a:extLst>
              <a:ext uri="{FF2B5EF4-FFF2-40B4-BE49-F238E27FC236}">
                <a16:creationId xmlns="" xmlns:a16="http://schemas.microsoft.com/office/drawing/2014/main" id="{020D7A1D-EFAD-4C8C-B9DE-D0FAD269B77A}"/>
              </a:ext>
            </a:extLst>
          </p:cNvPr>
          <p:cNvSpPr txBox="1"/>
          <p:nvPr/>
        </p:nvSpPr>
        <p:spPr bwMode="gray">
          <a:xfrm>
            <a:off x="1621616" y="3891484"/>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861171" y="477954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541368" y="3007182"/>
            <a:ext cx="2508625" cy="20492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a:extLst>
              <a:ext uri="{FF2B5EF4-FFF2-40B4-BE49-F238E27FC236}">
                <a16:creationId xmlns="" xmlns:a16="http://schemas.microsoft.com/office/drawing/2014/main" id="{94275FFE-3BE6-4C12-8737-FDFE3456C4A2}"/>
              </a:ext>
            </a:extLst>
          </p:cNvPr>
          <p:cNvCxnSpPr>
            <a:stCxn id="48" idx="1"/>
          </p:cNvCxnSpPr>
          <p:nvPr/>
        </p:nvCxnSpPr>
        <p:spPr bwMode="gray">
          <a:xfrm flipH="1" flipV="1">
            <a:off x="1269992" y="3616509"/>
            <a:ext cx="892935" cy="5209"/>
          </a:xfrm>
          <a:prstGeom prst="line">
            <a:avLst/>
          </a:prstGeom>
          <a:noFill/>
          <a:ln w="19050" cap="flat" cmpd="sng" algn="ctr">
            <a:solidFill>
              <a:schemeClr val="bg1">
                <a:lumMod val="50000"/>
              </a:schemeClr>
            </a:solidFill>
            <a:prstDash val="solid"/>
          </a:ln>
          <a:effectLst/>
        </p:spPr>
      </p:cxnSp>
      <p:cxnSp>
        <p:nvCxnSpPr>
          <p:cNvPr id="63" name="直接连接符 62">
            <a:extLst>
              <a:ext uri="{FF2B5EF4-FFF2-40B4-BE49-F238E27FC236}">
                <a16:creationId xmlns="" xmlns:a16="http://schemas.microsoft.com/office/drawing/2014/main" id="{94275FFE-3BE6-4C12-8737-FDFE3456C4A2}"/>
              </a:ext>
            </a:extLst>
          </p:cNvPr>
          <p:cNvCxnSpPr>
            <a:stCxn id="49" idx="1"/>
          </p:cNvCxnSpPr>
          <p:nvPr/>
        </p:nvCxnSpPr>
        <p:spPr bwMode="gray">
          <a:xfrm flipH="1">
            <a:off x="1257984" y="4536761"/>
            <a:ext cx="904943" cy="0"/>
          </a:xfrm>
          <a:prstGeom prst="line">
            <a:avLst/>
          </a:prstGeom>
          <a:noFill/>
          <a:ln w="19050" cap="flat" cmpd="sng" algn="ctr">
            <a:solidFill>
              <a:schemeClr val="bg1">
                <a:lumMod val="50000"/>
              </a:schemeClr>
            </a:solidFill>
            <a:prstDash val="solid"/>
          </a:ln>
          <a:effectLst/>
        </p:spPr>
      </p:cxnSp>
      <p:pic>
        <p:nvPicPr>
          <p:cNvPr id="6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57835" y="3400776"/>
            <a:ext cx="527350" cy="431467"/>
          </a:xfrm>
          <a:prstGeom prst="rect">
            <a:avLst/>
          </a:prstGeom>
          <a:noFill/>
        </p:spPr>
      </p:pic>
      <p:pic>
        <p:nvPicPr>
          <p:cNvPr id="6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57835" y="4321027"/>
            <a:ext cx="527350" cy="431467"/>
          </a:xfrm>
          <a:prstGeom prst="rect">
            <a:avLst/>
          </a:prstGeom>
          <a:noFill/>
        </p:spPr>
      </p:pic>
      <p:cxnSp>
        <p:nvCxnSpPr>
          <p:cNvPr id="15" name="直接箭头连接符 14">
            <a:extLst>
              <a:ext uri="{FF2B5EF4-FFF2-40B4-BE49-F238E27FC236}">
                <a16:creationId xmlns="" xmlns:a16="http://schemas.microsoft.com/office/drawing/2014/main" id="{25FFCF9E-B77D-4002-8CAE-8C36C256A152}"/>
              </a:ext>
            </a:extLst>
          </p:cNvPr>
          <p:cNvCxnSpPr>
            <a:cxnSpLocks/>
            <a:stCxn id="48" idx="3"/>
            <a:endCxn id="4" idx="1"/>
          </p:cNvCxnSpPr>
          <p:nvPr/>
        </p:nvCxnSpPr>
        <p:spPr bwMode="gray">
          <a:xfrm>
            <a:off x="2690277" y="3621718"/>
            <a:ext cx="2144138" cy="689159"/>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5" name="五边形 54"/>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57" name="燕尾形 56"/>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9" name="燕尾形 58"/>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0">
            <a:extLst>
              <a:ext uri="{FF2B5EF4-FFF2-40B4-BE49-F238E27FC236}">
                <a16:creationId xmlns="" xmlns:a16="http://schemas.microsoft.com/office/drawing/2014/main" id="{020D7A1D-EFAD-4C8C-B9DE-D0FAD269B77A}"/>
              </a:ext>
            </a:extLst>
          </p:cNvPr>
          <p:cNvSpPr txBox="1"/>
          <p:nvPr/>
        </p:nvSpPr>
        <p:spPr bwMode="gray">
          <a:xfrm>
            <a:off x="1861171" y="3055672"/>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863989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Route Advertisement Rule </a:t>
            </a:r>
            <a:r>
              <a:rPr lang="en-US" altLang="zh-CN" dirty="0" smtClean="0"/>
              <a:t>2</a:t>
            </a:r>
            <a:endParaRPr lang="zh-CN" altLang="en-US" dirty="0"/>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315286" y="3462861"/>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7767774" y="352476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7125004" y="3395513"/>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6984548" y="310692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3505300" y="2343523"/>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49763" y="2764017"/>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549763" y="4109206"/>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2"/>
            <a:endCxn id="10" idx="0"/>
          </p:cNvCxnSpPr>
          <p:nvPr/>
        </p:nvCxnSpPr>
        <p:spPr bwMode="gray">
          <a:xfrm>
            <a:off x="4813438" y="3195484"/>
            <a:ext cx="0" cy="913721"/>
          </a:xfrm>
          <a:prstGeom prst="line">
            <a:avLst/>
          </a:prstGeom>
          <a:noFill/>
          <a:ln w="19050" cap="flat" cmpd="sng" algn="ctr">
            <a:solidFill>
              <a:srgbClr val="BABABA"/>
            </a:solidFill>
            <a:prstDash val="solid"/>
          </a:ln>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4248007" y="2385657"/>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4248007" y="456772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a:extLst>
              <a:ext uri="{FF2B5EF4-FFF2-40B4-BE49-F238E27FC236}">
                <a16:creationId xmlns="" xmlns:a16="http://schemas.microsoft.com/office/drawing/2014/main" id="{25FFCF9E-B77D-4002-8CAE-8C36C256A152}"/>
              </a:ext>
            </a:extLst>
          </p:cNvPr>
          <p:cNvCxnSpPr>
            <a:cxnSpLocks/>
            <a:stCxn id="9" idx="3"/>
            <a:endCxn id="4" idx="1"/>
          </p:cNvCxnSpPr>
          <p:nvPr/>
        </p:nvCxnSpPr>
        <p:spPr bwMode="gray">
          <a:xfrm>
            <a:off x="5077113" y="2979751"/>
            <a:ext cx="2238173" cy="698844"/>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8" name="矩形: 圆角 52">
            <a:extLst>
              <a:ext uri="{FF2B5EF4-FFF2-40B4-BE49-F238E27FC236}">
                <a16:creationId xmlns="" xmlns:a16="http://schemas.microsoft.com/office/drawing/2014/main" id="{70ADCB91-E11A-40F5-B977-66A090F8EF3C}"/>
              </a:ext>
            </a:extLst>
          </p:cNvPr>
          <p:cNvSpPr/>
          <p:nvPr/>
        </p:nvSpPr>
        <p:spPr bwMode="gray">
          <a:xfrm>
            <a:off x="1387338" y="1348365"/>
            <a:ext cx="1727325" cy="84910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120">
            <a:extLst>
              <a:ext uri="{FF2B5EF4-FFF2-40B4-BE49-F238E27FC236}">
                <a16:creationId xmlns="" xmlns:a16="http://schemas.microsoft.com/office/drawing/2014/main" id="{31930744-3D36-4F81-8426-6F129C1A6804}"/>
              </a:ext>
            </a:extLst>
          </p:cNvPr>
          <p:cNvSpPr txBox="1"/>
          <p:nvPr/>
        </p:nvSpPr>
        <p:spPr bwMode="gray">
          <a:xfrm>
            <a:off x="1387338" y="1386465"/>
            <a:ext cx="1727325"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31930744-3D36-4F81-8426-6F129C1A6804}"/>
              </a:ext>
            </a:extLst>
          </p:cNvPr>
          <p:cNvSpPr txBox="1"/>
          <p:nvPr/>
        </p:nvSpPr>
        <p:spPr bwMode="gray">
          <a:xfrm>
            <a:off x="1579300" y="1748166"/>
            <a:ext cx="1343401" cy="287715"/>
          </a:xfrm>
          <a:prstGeom prst="roundRect">
            <a:avLst>
              <a:gd name="adj" fmla="val 6721"/>
            </a:avLst>
          </a:prstGeom>
          <a:noFill/>
          <a:ln w="12700">
            <a:solidFill>
              <a:srgbClr val="00B0F0"/>
            </a:solidFill>
          </a:ln>
        </p:spPr>
        <p:txBody>
          <a:bodyPr wrap="square" rtlCol="0" anchor="ctr">
            <a:spAutoFit/>
          </a:bodyPr>
          <a:lstStyle/>
          <a:p>
            <a:pPr algn="ctr" fontAlgn="ctr"/>
            <a:r>
              <a:rPr lang="en-US" sz="1200" b="1" dirty="0" smtClean="0">
                <a:solidFill>
                  <a:srgbClr val="EC7061"/>
                </a:solidFill>
                <a:latin typeface="Huawei Sans" panose="020C0503030203020204" pitchFamily="34" charset="0"/>
              </a:rPr>
              <a:t>*&gt;</a:t>
            </a:r>
            <a:r>
              <a:rPr lang="en-US" sz="1200" b="1" dirty="0" err="1" smtClean="0">
                <a:solidFill>
                  <a:srgbClr val="EC7061"/>
                </a:solidFill>
                <a:latin typeface="Huawei Sans" panose="020C0503030203020204" pitchFamily="34" charset="0"/>
              </a:rPr>
              <a:t>i</a:t>
            </a:r>
            <a:r>
              <a:rPr lang="en-US" sz="1200" b="1" dirty="0" smtClean="0">
                <a:solidFill>
                  <a:srgbClr val="EC7061"/>
                </a:solidFill>
                <a:latin typeface="Huawei Sans" panose="020C0503030203020204" pitchFamily="34" charset="0"/>
              </a:rPr>
              <a:t>  10.1.0.0/24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3836195" y="2374901"/>
            <a:ext cx="1600634" cy="24697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 xmlns:a16="http://schemas.microsoft.com/office/drawing/2014/main" id="{020D7A1D-EFAD-4C8C-B9DE-D0FAD269B77A}"/>
              </a:ext>
            </a:extLst>
          </p:cNvPr>
          <p:cNvSpPr txBox="1"/>
          <p:nvPr/>
        </p:nvSpPr>
        <p:spPr bwMode="gray">
          <a:xfrm>
            <a:off x="5700503" y="3301828"/>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a:extLst>
              <a:ext uri="{FF2B5EF4-FFF2-40B4-BE49-F238E27FC236}">
                <a16:creationId xmlns="" xmlns:a16="http://schemas.microsoft.com/office/drawing/2014/main" id="{927AD331-23D3-4BE6-8DF7-31B7006A5D7F}"/>
              </a:ext>
            </a:extLst>
          </p:cNvPr>
          <p:cNvCxnSpPr>
            <a:cxnSpLocks/>
            <a:stCxn id="18" idx="2"/>
            <a:endCxn id="54" idx="0"/>
          </p:cNvCxnSpPr>
          <p:nvPr/>
        </p:nvCxnSpPr>
        <p:spPr bwMode="gray">
          <a:xfrm>
            <a:off x="2251001" y="2197469"/>
            <a:ext cx="0" cy="306526"/>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1" name="矩形: 圆角 52">
            <a:extLst>
              <a:ext uri="{FF2B5EF4-FFF2-40B4-BE49-F238E27FC236}">
                <a16:creationId xmlns="" xmlns:a16="http://schemas.microsoft.com/office/drawing/2014/main" id="{70ADCB91-E11A-40F5-B977-66A090F8EF3C}"/>
              </a:ext>
            </a:extLst>
          </p:cNvPr>
          <p:cNvSpPr/>
          <p:nvPr/>
        </p:nvSpPr>
        <p:spPr bwMode="gray">
          <a:xfrm>
            <a:off x="6867218" y="4580666"/>
            <a:ext cx="1727325" cy="9494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 xmlns:a16="http://schemas.microsoft.com/office/drawing/2014/main" id="{31930744-3D36-4F81-8426-6F129C1A6804}"/>
              </a:ext>
            </a:extLst>
          </p:cNvPr>
          <p:cNvSpPr txBox="1"/>
          <p:nvPr/>
        </p:nvSpPr>
        <p:spPr bwMode="gray">
          <a:xfrm>
            <a:off x="6867218" y="4585806"/>
            <a:ext cx="1727325"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31930744-3D36-4F81-8426-6F129C1A6804}"/>
              </a:ext>
            </a:extLst>
          </p:cNvPr>
          <p:cNvSpPr txBox="1"/>
          <p:nvPr/>
        </p:nvSpPr>
        <p:spPr bwMode="gray">
          <a:xfrm>
            <a:off x="7059180" y="5042812"/>
            <a:ext cx="1343401" cy="287603"/>
          </a:xfrm>
          <a:prstGeom prst="roundRect">
            <a:avLst>
              <a:gd name="adj" fmla="val 6721"/>
            </a:avLst>
          </a:prstGeom>
          <a:noFill/>
          <a:ln w="12700">
            <a:solidFill>
              <a:srgbClr val="00B0F0"/>
            </a:solidFill>
          </a:ln>
        </p:spPr>
        <p:txBody>
          <a:bodyPr wrap="square" rtlCol="0" anchor="ctr">
            <a:spAutoFit/>
          </a:bodyPr>
          <a:lstStyle/>
          <a:p>
            <a:pPr algn="ctr" fontAlgn="ctr"/>
            <a:r>
              <a:rPr lang="en-US" sz="1200" b="1" dirty="0" smtClean="0">
                <a:solidFill>
                  <a:srgbClr val="EC7061"/>
                </a:solidFill>
                <a:latin typeface="Huawei Sans" panose="020C0503030203020204" pitchFamily="34" charset="0"/>
              </a:rPr>
              <a:t>*&gt;</a:t>
            </a:r>
            <a:r>
              <a:rPr lang="en-US" sz="1200" b="1" dirty="0" err="1" smtClean="0">
                <a:solidFill>
                  <a:srgbClr val="EC7061"/>
                </a:solidFill>
                <a:latin typeface="Huawei Sans" panose="020C0503030203020204" pitchFamily="34" charset="0"/>
              </a:rPr>
              <a:t>i</a:t>
            </a:r>
            <a:r>
              <a:rPr lang="en-US" sz="1200" b="1" dirty="0" smtClean="0">
                <a:solidFill>
                  <a:srgbClr val="EC7061"/>
                </a:solidFill>
                <a:latin typeface="Huawei Sans" panose="020C0503030203020204" pitchFamily="34" charset="0"/>
              </a:rPr>
              <a:t>  10.1.0.0/24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020D7A1D-EFAD-4C8C-B9DE-D0FAD269B77A}"/>
              </a:ext>
            </a:extLst>
          </p:cNvPr>
          <p:cNvSpPr txBox="1"/>
          <p:nvPr/>
        </p:nvSpPr>
        <p:spPr bwMode="gray">
          <a:xfrm>
            <a:off x="6826169" y="4038706"/>
            <a:ext cx="2517856" cy="523220"/>
          </a:xfrm>
          <a:prstGeom prst="rect">
            <a:avLst/>
          </a:prstGeom>
          <a:noFill/>
          <a:ln>
            <a:noFill/>
          </a:ln>
        </p:spPr>
        <p:txBody>
          <a:bodyPr wrap="square" rtlCol="0">
            <a:spAutoFit/>
          </a:bodyPr>
          <a:lstStyle/>
          <a:p>
            <a:pPr fontAlgn="ctr"/>
            <a:r>
              <a:rPr lang="en-US" sz="1400" dirty="0" smtClean="0">
                <a:solidFill>
                  <a:schemeClr val="bg1">
                    <a:lumMod val="50000"/>
                  </a:schemeClr>
                </a:solidFill>
                <a:latin typeface="Huawei Sans" panose="020C0503030203020204" pitchFamily="34" charset="0"/>
              </a:rPr>
              <a:t>BGP router in AS 300</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solidFill>
                  <a:schemeClr val="bg1">
                    <a:lumMod val="50000"/>
                  </a:schemeClr>
                </a:solidFill>
                <a:latin typeface="Huawei Sans" panose="020C0503030203020204" pitchFamily="34" charset="0"/>
              </a:rPr>
              <a:t>Check the BGP routing table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flipH="1">
            <a:off x="1290353" y="5033456"/>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文本框 36"/>
          <p:cNvSpPr txBox="1"/>
          <p:nvPr/>
        </p:nvSpPr>
        <p:spPr bwMode="gray">
          <a:xfrm>
            <a:off x="1617583" y="4895011"/>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pic>
        <p:nvPicPr>
          <p:cNvPr id="4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931645" y="2764017"/>
            <a:ext cx="527350" cy="431467"/>
          </a:xfrm>
          <a:prstGeom prst="rect">
            <a:avLst/>
          </a:prstGeom>
          <a:noFill/>
        </p:spPr>
      </p:pic>
      <p:sp>
        <p:nvSpPr>
          <p:cNvPr id="46" name="TextBox 120">
            <a:extLst>
              <a:ext uri="{FF2B5EF4-FFF2-40B4-BE49-F238E27FC236}">
                <a16:creationId xmlns="" xmlns:a16="http://schemas.microsoft.com/office/drawing/2014/main" id="{020D7A1D-EFAD-4C8C-B9DE-D0FAD269B77A}"/>
              </a:ext>
            </a:extLst>
          </p:cNvPr>
          <p:cNvSpPr txBox="1"/>
          <p:nvPr/>
        </p:nvSpPr>
        <p:spPr bwMode="gray">
          <a:xfrm>
            <a:off x="1153473" y="283572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48" name="矩形 47">
            <a:extLst>
              <a:ext uri="{FF2B5EF4-FFF2-40B4-BE49-F238E27FC236}">
                <a16:creationId xmlns="" xmlns:a16="http://schemas.microsoft.com/office/drawing/2014/main" id="{63EC1A45-DE44-4732-A300-8A63DEFB1977}"/>
              </a:ext>
            </a:extLst>
          </p:cNvPr>
          <p:cNvSpPr/>
          <p:nvPr/>
        </p:nvSpPr>
        <p:spPr bwMode="gray">
          <a:xfrm>
            <a:off x="1160420" y="2706477"/>
            <a:ext cx="139341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a:extLst>
              <a:ext uri="{FF2B5EF4-FFF2-40B4-BE49-F238E27FC236}">
                <a16:creationId xmlns="" xmlns:a16="http://schemas.microsoft.com/office/drawing/2014/main" id="{25FFCF9E-B77D-4002-8CAE-8C36C256A152}"/>
              </a:ext>
            </a:extLst>
          </p:cNvPr>
          <p:cNvCxnSpPr>
            <a:cxnSpLocks/>
            <a:stCxn id="44" idx="3"/>
            <a:endCxn id="9" idx="1"/>
          </p:cNvCxnSpPr>
          <p:nvPr/>
        </p:nvCxnSpPr>
        <p:spPr bwMode="gray">
          <a:xfrm>
            <a:off x="2458995" y="2979750"/>
            <a:ext cx="2090768"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3" name="TextBox 120">
            <a:extLst>
              <a:ext uri="{FF2B5EF4-FFF2-40B4-BE49-F238E27FC236}">
                <a16:creationId xmlns="" xmlns:a16="http://schemas.microsoft.com/office/drawing/2014/main" id="{020D7A1D-EFAD-4C8C-B9DE-D0FAD269B77A}"/>
              </a:ext>
            </a:extLst>
          </p:cNvPr>
          <p:cNvSpPr txBox="1"/>
          <p:nvPr/>
        </p:nvSpPr>
        <p:spPr bwMode="gray">
          <a:xfrm>
            <a:off x="3227970" y="300451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656589" y="2503995"/>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flipH="1">
            <a:off x="2793747" y="2743594"/>
            <a:ext cx="852977" cy="1"/>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58" name="直接箭头连接符 57">
            <a:extLst>
              <a:ext uri="{FF2B5EF4-FFF2-40B4-BE49-F238E27FC236}">
                <a16:creationId xmlns="" xmlns:a16="http://schemas.microsoft.com/office/drawing/2014/main" id="{25FFCF9E-B77D-4002-8CAE-8C36C256A152}"/>
              </a:ext>
            </a:extLst>
          </p:cNvPr>
          <p:cNvCxnSpPr>
            <a:cxnSpLocks/>
          </p:cNvCxnSpPr>
          <p:nvPr/>
        </p:nvCxnSpPr>
        <p:spPr bwMode="gray">
          <a:xfrm>
            <a:off x="4636511" y="3195382"/>
            <a:ext cx="0" cy="913823"/>
          </a:xfrm>
          <a:prstGeom prst="straightConnector1">
            <a:avLst/>
          </a:prstGeom>
          <a:noFill/>
          <a:ln w="25400" cap="flat" cmpd="sng" algn="ctr">
            <a:solidFill>
              <a:schemeClr val="bg1">
                <a:lumMod val="50000"/>
              </a:schemeClr>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59" name="直接连接符 58"/>
          <p:cNvCxnSpPr/>
          <p:nvPr/>
        </p:nvCxnSpPr>
        <p:spPr bwMode="gray">
          <a:xfrm flipV="1">
            <a:off x="4505181" y="3351507"/>
            <a:ext cx="0" cy="729438"/>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64" name="TextBox 120">
            <a:extLst>
              <a:ext uri="{FF2B5EF4-FFF2-40B4-BE49-F238E27FC236}">
                <a16:creationId xmlns="" xmlns:a16="http://schemas.microsoft.com/office/drawing/2014/main" id="{020D7A1D-EFAD-4C8C-B9DE-D0FAD269B77A}"/>
              </a:ext>
            </a:extLst>
          </p:cNvPr>
          <p:cNvSpPr txBox="1"/>
          <p:nvPr/>
        </p:nvSpPr>
        <p:spPr bwMode="gray">
          <a:xfrm>
            <a:off x="4590236" y="3432843"/>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p:nvPr/>
        </p:nvCxnSpPr>
        <p:spPr bwMode="gray">
          <a:xfrm flipH="1" flipV="1">
            <a:off x="5623604" y="2902957"/>
            <a:ext cx="898483" cy="285612"/>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73" name="矩形: 圆角 52">
            <a:extLst>
              <a:ext uri="{FF2B5EF4-FFF2-40B4-BE49-F238E27FC236}">
                <a16:creationId xmlns="" xmlns:a16="http://schemas.microsoft.com/office/drawing/2014/main" id="{70ADCB91-E11A-40F5-B977-66A090F8EF3C}"/>
              </a:ext>
            </a:extLst>
          </p:cNvPr>
          <p:cNvSpPr/>
          <p:nvPr/>
        </p:nvSpPr>
        <p:spPr bwMode="gray">
          <a:xfrm>
            <a:off x="3799086" y="5330414"/>
            <a:ext cx="1727325" cy="94949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31930744-3D36-4F81-8426-6F129C1A6804}"/>
              </a:ext>
            </a:extLst>
          </p:cNvPr>
          <p:cNvSpPr txBox="1"/>
          <p:nvPr/>
        </p:nvSpPr>
        <p:spPr bwMode="gray">
          <a:xfrm>
            <a:off x="3799086" y="5335554"/>
            <a:ext cx="1727325" cy="276891"/>
          </a:xfrm>
          <a:prstGeom prst="rect">
            <a:avLst/>
          </a:prstGeom>
          <a:noFill/>
        </p:spPr>
        <p:txBody>
          <a:bodyPr wrap="square" rtlCol="0">
            <a:spAutoFit/>
          </a:bodyPr>
          <a:lstStyle/>
          <a:p>
            <a:pPr algn="ctr" fontAlgn="ctr"/>
            <a:r>
              <a:rPr lang="en-US" sz="1200" b="1" dirty="0" smtClean="0">
                <a:solidFill>
                  <a:srgbClr val="EC7061"/>
                </a:solidFill>
                <a:latin typeface="Huawei Sans" panose="020C0503030203020204" pitchFamily="34" charset="0"/>
              </a:rPr>
              <a:t>BGP routing table</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 xmlns:a16="http://schemas.microsoft.com/office/drawing/2014/main" id="{31930744-3D36-4F81-8426-6F129C1A6804}"/>
              </a:ext>
            </a:extLst>
          </p:cNvPr>
          <p:cNvSpPr txBox="1"/>
          <p:nvPr/>
        </p:nvSpPr>
        <p:spPr bwMode="gray">
          <a:xfrm>
            <a:off x="3991048" y="5792560"/>
            <a:ext cx="1343401" cy="287603"/>
          </a:xfrm>
          <a:prstGeom prst="roundRect">
            <a:avLst>
              <a:gd name="adj" fmla="val 6721"/>
            </a:avLst>
          </a:prstGeom>
          <a:noFill/>
          <a:ln w="12700">
            <a:solidFill>
              <a:srgbClr val="00B0F0"/>
            </a:solidFill>
          </a:ln>
        </p:spPr>
        <p:txBody>
          <a:bodyPr wrap="square" rtlCol="0" anchor="ctr">
            <a:spAutoFit/>
          </a:bodyPr>
          <a:lstStyle/>
          <a:p>
            <a:pPr algn="ctr" fontAlgn="ctr"/>
            <a:r>
              <a:rPr lang="en-US" sz="1200" b="1" dirty="0" smtClean="0">
                <a:solidFill>
                  <a:srgbClr val="EC7061"/>
                </a:solidFill>
                <a:latin typeface="Huawei Sans" panose="020C0503030203020204" pitchFamily="34" charset="0"/>
              </a:rPr>
              <a:t>*&gt;</a:t>
            </a:r>
            <a:r>
              <a:rPr lang="en-US" sz="1200" b="1" dirty="0" err="1" smtClean="0">
                <a:solidFill>
                  <a:srgbClr val="EC7061"/>
                </a:solidFill>
                <a:latin typeface="Huawei Sans" panose="020C0503030203020204" pitchFamily="34" charset="0"/>
              </a:rPr>
              <a:t>i</a:t>
            </a:r>
            <a:r>
              <a:rPr lang="en-US" sz="1200" b="1" dirty="0" smtClean="0">
                <a:solidFill>
                  <a:srgbClr val="EC7061"/>
                </a:solidFill>
                <a:latin typeface="Huawei Sans" panose="020C0503030203020204" pitchFamily="34" charset="0"/>
              </a:rPr>
              <a:t>  10.1.0.0/24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020D7A1D-EFAD-4C8C-B9DE-D0FAD269B77A}"/>
              </a:ext>
            </a:extLst>
          </p:cNvPr>
          <p:cNvSpPr txBox="1"/>
          <p:nvPr/>
        </p:nvSpPr>
        <p:spPr bwMode="gray">
          <a:xfrm>
            <a:off x="3690638" y="4819130"/>
            <a:ext cx="2622072" cy="523220"/>
          </a:xfrm>
          <a:prstGeom prst="rect">
            <a:avLst/>
          </a:prstGeom>
          <a:noFill/>
          <a:ln>
            <a:noFill/>
          </a:ln>
        </p:spPr>
        <p:txBody>
          <a:bodyPr wrap="square" rtlCol="0">
            <a:spAutoFit/>
          </a:bodyPr>
          <a:lstStyle/>
          <a:p>
            <a:pPr fontAlgn="ctr"/>
            <a:r>
              <a:rPr lang="en-US" sz="1400" dirty="0" smtClean="0">
                <a:solidFill>
                  <a:schemeClr val="bg1">
                    <a:lumMod val="50000"/>
                  </a:schemeClr>
                </a:solidFill>
                <a:latin typeface="Huawei Sans" panose="020C0503030203020204" pitchFamily="34" charset="0"/>
              </a:rPr>
              <a:t>BGP router in AS 300</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solidFill>
                  <a:schemeClr val="bg1">
                    <a:lumMod val="50000"/>
                  </a:schemeClr>
                </a:solidFill>
                <a:latin typeface="Huawei Sans" panose="020C0503030203020204" pitchFamily="34" charset="0"/>
              </a:rPr>
              <a:t>Check the BGP routing table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6096000" y="1245688"/>
            <a:ext cx="5649913" cy="1856919"/>
          </a:xfrm>
          <a:prstGeom prst="rect">
            <a:avLst/>
          </a:prstGeom>
        </p:spPr>
        <p:txBody>
          <a:bodyPr wrap="square">
            <a:spAutoFit/>
          </a:bodyPr>
          <a:lstStyle/>
          <a:p>
            <a:pPr marL="302279" indent="-302279" algn="just" defTabSz="914034" fontAlgn="ctr">
              <a:lnSpc>
                <a:spcPct val="140000"/>
              </a:lnSpc>
              <a:spcBef>
                <a:spcPts val="792"/>
              </a:spcBef>
              <a:spcAft>
                <a:spcPts val="800"/>
              </a:spcAft>
              <a:buFont typeface="Arial" panose="020B0604020202020204" pitchFamily="34" charset="0"/>
              <a:buChar char="•"/>
            </a:pPr>
            <a:r>
              <a:rPr lang="en-US" dirty="0">
                <a:latin typeface="Huawei Sans" panose="020C0503030203020204" pitchFamily="34" charset="0"/>
                <a:ea typeface="方正兰亭黑简体" panose="02000000000000000000" pitchFamily="2" charset="-122"/>
                <a:cs typeface="Huawei Sans" panose="020C0503030203020204" pitchFamily="34" charset="0"/>
              </a:rPr>
              <a:t>Rule 2: The routes obtained from EBGP peers are advertised to all peers.</a:t>
            </a:r>
          </a:p>
          <a:p>
            <a:pPr marL="302279" indent="-302279" algn="just" defTabSz="914034" fontAlgn="ctr">
              <a:lnSpc>
                <a:spcPct val="140000"/>
              </a:lnSpc>
              <a:spcBef>
                <a:spcPts val="792"/>
              </a:spcBef>
              <a:spcAft>
                <a:spcPts val="800"/>
              </a:spcAft>
              <a:buFont typeface="Arial" panose="020B0604020202020204" pitchFamily="34" charset="0"/>
              <a:buChar char="•"/>
            </a:pP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The routes that R2 obtains from EBGP peers are advertised to all EBGP and IBGP peers.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五边形 60"/>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63" name="燕尾形 62"/>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66" name="燕尾形 65"/>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06195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BGP Route Advertisement Rule 3 (1)</a:t>
            </a:r>
            <a:endParaRPr lang="zh-CN" altLang="en-US" dirty="0"/>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563294" y="293651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02430" y="2931317"/>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38897" y="4532861"/>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0"/>
          </p:cNvCxnSpPr>
          <p:nvPr/>
        </p:nvCxnSpPr>
        <p:spPr bwMode="gray">
          <a:xfrm flipH="1">
            <a:off x="2002573" y="3147050"/>
            <a:ext cx="999858" cy="1385811"/>
          </a:xfrm>
          <a:prstGeom prst="line">
            <a:avLst/>
          </a:prstGeom>
          <a:noFill/>
          <a:ln w="19050" cap="flat" cmpd="sng" algn="ctr">
            <a:solidFill>
              <a:srgbClr val="BABABA"/>
            </a:solidFill>
            <a:prstDash val="solid"/>
          </a:ln>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2698873" y="2654426"/>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3935227" y="493375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1281662" y="2532597"/>
            <a:ext cx="3842389" cy="277069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flipH="1">
            <a:off x="849402" y="2067967"/>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文本框 36"/>
          <p:cNvSpPr txBox="1"/>
          <p:nvPr/>
        </p:nvSpPr>
        <p:spPr bwMode="gray">
          <a:xfrm>
            <a:off x="1165105" y="1929521"/>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1692577" y="3508099"/>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65964" y="4532861"/>
            <a:ext cx="527350" cy="431467"/>
          </a:xfrm>
          <a:prstGeom prst="rect">
            <a:avLst/>
          </a:prstGeom>
          <a:noFill/>
        </p:spPr>
      </p:pic>
      <p:cxnSp>
        <p:nvCxnSpPr>
          <p:cNvPr id="55" name="直接连接符 54">
            <a:extLst>
              <a:ext uri="{FF2B5EF4-FFF2-40B4-BE49-F238E27FC236}">
                <a16:creationId xmlns="" xmlns:a16="http://schemas.microsoft.com/office/drawing/2014/main" id="{94275FFE-3BE6-4C12-8737-FDFE3456C4A2}"/>
              </a:ext>
            </a:extLst>
          </p:cNvPr>
          <p:cNvCxnSpPr>
            <a:stCxn id="9" idx="3"/>
            <a:endCxn id="47" idx="0"/>
          </p:cNvCxnSpPr>
          <p:nvPr/>
        </p:nvCxnSpPr>
        <p:spPr bwMode="gray">
          <a:xfrm>
            <a:off x="3529781" y="3147050"/>
            <a:ext cx="999858" cy="1385811"/>
          </a:xfrm>
          <a:prstGeom prst="line">
            <a:avLst/>
          </a:prstGeom>
          <a:noFill/>
          <a:ln w="19050" cap="flat" cmpd="sng" algn="ctr">
            <a:solidFill>
              <a:srgbClr val="BABABA"/>
            </a:solidFill>
            <a:prstDash val="solid"/>
          </a:ln>
          <a:effectLst/>
        </p:spPr>
      </p:cxnSp>
      <p:cxnSp>
        <p:nvCxnSpPr>
          <p:cNvPr id="57" name="直接连接符 56">
            <a:extLst>
              <a:ext uri="{FF2B5EF4-FFF2-40B4-BE49-F238E27FC236}">
                <a16:creationId xmlns="" xmlns:a16="http://schemas.microsoft.com/office/drawing/2014/main" id="{94275FFE-3BE6-4C12-8737-FDFE3456C4A2}"/>
              </a:ext>
            </a:extLst>
          </p:cNvPr>
          <p:cNvCxnSpPr>
            <a:stCxn id="47" idx="1"/>
            <a:endCxn id="10" idx="3"/>
          </p:cNvCxnSpPr>
          <p:nvPr/>
        </p:nvCxnSpPr>
        <p:spPr bwMode="gray">
          <a:xfrm flipH="1">
            <a:off x="2266247" y="4748595"/>
            <a:ext cx="1999717" cy="0"/>
          </a:xfrm>
          <a:prstGeom prst="line">
            <a:avLst/>
          </a:prstGeom>
          <a:noFill/>
          <a:ln w="19050" cap="flat" cmpd="sng" algn="ctr">
            <a:solidFill>
              <a:srgbClr val="BABABA"/>
            </a:solidFill>
            <a:prstDash val="solid"/>
          </a:ln>
          <a:effectLst/>
        </p:spPr>
      </p:cxnSp>
      <p:sp>
        <p:nvSpPr>
          <p:cNvPr id="60" name="TextBox 120">
            <a:extLst>
              <a:ext uri="{FF2B5EF4-FFF2-40B4-BE49-F238E27FC236}">
                <a16:creationId xmlns="" xmlns:a16="http://schemas.microsoft.com/office/drawing/2014/main" id="{020D7A1D-EFAD-4C8C-B9DE-D0FAD269B77A}"/>
              </a:ext>
            </a:extLst>
          </p:cNvPr>
          <p:cNvSpPr txBox="1"/>
          <p:nvPr/>
        </p:nvSpPr>
        <p:spPr bwMode="gray">
          <a:xfrm>
            <a:off x="1408160" y="493375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a:extLst>
              <a:ext uri="{FF2B5EF4-FFF2-40B4-BE49-F238E27FC236}">
                <a16:creationId xmlns="" xmlns:a16="http://schemas.microsoft.com/office/drawing/2014/main" id="{25FFCF9E-B77D-4002-8CAE-8C36C256A152}"/>
              </a:ext>
            </a:extLst>
          </p:cNvPr>
          <p:cNvCxnSpPr>
            <a:cxnSpLocks/>
          </p:cNvCxnSpPr>
          <p:nvPr/>
        </p:nvCxnSpPr>
        <p:spPr bwMode="gray">
          <a:xfrm flipV="1">
            <a:off x="1911217" y="3158053"/>
            <a:ext cx="836114" cy="114337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65" name="直接箭头连接符 64">
            <a:extLst>
              <a:ext uri="{FF2B5EF4-FFF2-40B4-BE49-F238E27FC236}">
                <a16:creationId xmlns="" xmlns:a16="http://schemas.microsoft.com/office/drawing/2014/main" id="{25FFCF9E-B77D-4002-8CAE-8C36C256A152}"/>
              </a:ext>
            </a:extLst>
          </p:cNvPr>
          <p:cNvCxnSpPr>
            <a:cxnSpLocks/>
          </p:cNvCxnSpPr>
          <p:nvPr/>
        </p:nvCxnSpPr>
        <p:spPr bwMode="gray">
          <a:xfrm flipH="1" flipV="1">
            <a:off x="3798446" y="3224030"/>
            <a:ext cx="790638" cy="109309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69" name="直接箭头连接符 68">
            <a:extLst>
              <a:ext uri="{FF2B5EF4-FFF2-40B4-BE49-F238E27FC236}">
                <a16:creationId xmlns="" xmlns:a16="http://schemas.microsoft.com/office/drawing/2014/main" id="{25FFCF9E-B77D-4002-8CAE-8C36C256A152}"/>
              </a:ext>
            </a:extLst>
          </p:cNvPr>
          <p:cNvCxnSpPr>
            <a:cxnSpLocks/>
          </p:cNvCxnSpPr>
          <p:nvPr/>
        </p:nvCxnSpPr>
        <p:spPr bwMode="gray">
          <a:xfrm flipV="1">
            <a:off x="2378245" y="4852854"/>
            <a:ext cx="1830079" cy="665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1" name="TextBox 120">
            <a:extLst>
              <a:ext uri="{FF2B5EF4-FFF2-40B4-BE49-F238E27FC236}">
                <a16:creationId xmlns="" xmlns:a16="http://schemas.microsoft.com/office/drawing/2014/main" id="{020D7A1D-EFAD-4C8C-B9DE-D0FAD269B77A}"/>
              </a:ext>
            </a:extLst>
          </p:cNvPr>
          <p:cNvSpPr txBox="1"/>
          <p:nvPr/>
        </p:nvSpPr>
        <p:spPr bwMode="gray">
          <a:xfrm>
            <a:off x="4252030" y="3548175"/>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a:off x="2939557" y="4864283"/>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a:off x="2411804" y="3542412"/>
            <a:ext cx="519779" cy="717914"/>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80" name="直接连接符 79"/>
          <p:cNvCxnSpPr/>
          <p:nvPr/>
        </p:nvCxnSpPr>
        <p:spPr bwMode="gray">
          <a:xfrm flipH="1" flipV="1">
            <a:off x="3640877" y="3555087"/>
            <a:ext cx="513456" cy="674989"/>
          </a:xfrm>
          <a:prstGeom prst="line">
            <a:avLst/>
          </a:prstGeom>
          <a:solidFill>
            <a:schemeClr val="accent1"/>
          </a:solidFill>
          <a:ln w="28575" cap="flat" cmpd="sng" algn="ctr">
            <a:solidFill>
              <a:srgbClr val="FFC000"/>
            </a:solidFill>
            <a:prstDash val="solid"/>
            <a:round/>
            <a:headEnd type="none" w="med" len="med"/>
            <a:tailEnd type="triangle" w="med" len="med"/>
          </a:ln>
          <a:effectLst/>
        </p:spPr>
      </p:cxnSp>
      <p:cxnSp>
        <p:nvCxnSpPr>
          <p:cNvPr id="82" name="直接连接符 81"/>
          <p:cNvCxnSpPr/>
          <p:nvPr/>
        </p:nvCxnSpPr>
        <p:spPr bwMode="gray">
          <a:xfrm flipH="1">
            <a:off x="2671694" y="4587244"/>
            <a:ext cx="127295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87" name="文本占位符 112"/>
          <p:cNvSpPr txBox="1">
            <a:spLocks/>
          </p:cNvSpPr>
          <p:nvPr/>
        </p:nvSpPr>
        <p:spPr>
          <a:xfrm>
            <a:off x="6096000" y="1545465"/>
            <a:ext cx="5649913" cy="4662152"/>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Rule 3: The BGP routes obtained from an IBGP peer are not advertised to other IBGP peers.</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800" dirty="0" smtClean="0">
                <a:latin typeface="Huawei Sans" panose="020C0503030203020204" pitchFamily="34" charset="0"/>
              </a:rPr>
              <a:t>This is also called IBGP split horizon.</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800" dirty="0" smtClean="0">
                <a:latin typeface="Huawei Sans" panose="020C0503030203020204" pitchFamily="34" charset="0"/>
              </a:rPr>
              <a:t>As shown in the figure, if the routes learned by an IBGP peer are advertised to other IBGP peers, a </a:t>
            </a:r>
            <a:r>
              <a:rPr lang="en-US" altLang="zh-CN" sz="1800" dirty="0">
                <a:latin typeface="Huawei Sans" panose="020C0503030203020204" pitchFamily="34" charset="0"/>
              </a:rPr>
              <a:t>routing loop </a:t>
            </a:r>
            <a:r>
              <a:rPr lang="en-US" altLang="zh-CN" sz="1800" dirty="0" smtClean="0">
                <a:latin typeface="Huawei Sans" panose="020C0503030203020204" pitchFamily="34" charset="0"/>
              </a:rPr>
              <a:t>occurs</a:t>
            </a:r>
            <a:r>
              <a:rPr lang="en-US" sz="1800" dirty="0" smtClean="0">
                <a:latin typeface="Huawei Sans" panose="020C0503030203020204" pitchFamily="34" charset="0"/>
              </a:rPr>
              <a:t>:</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600" dirty="0" smtClean="0">
                <a:latin typeface="Huawei Sans" panose="020C0503030203020204" pitchFamily="34" charset="0"/>
              </a:rPr>
              <a:t>R2 advertises a route to its IBGP peer R3.</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600" dirty="0" smtClean="0">
                <a:latin typeface="Huawei Sans" panose="020C0503030203020204" pitchFamily="34" charset="0"/>
              </a:rPr>
              <a:t>R3 advertises the received route to its IBGP peer R1.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600" dirty="0" smtClean="0">
                <a:latin typeface="Huawei Sans" panose="020C0503030203020204" pitchFamily="34" charset="0"/>
              </a:rPr>
              <a:t>R1 continues to advertise the route to its IBGP peer R2.</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lvl="1" indent="0" fontAlgn="ctr">
              <a:spcBef>
                <a:spcPts val="792"/>
              </a:spcBef>
              <a:buNone/>
            </a:pPr>
            <a:r>
              <a:rPr lang="en-US" sz="1800" dirty="0" smtClean="0">
                <a:latin typeface="Huawei Sans" panose="020C0503030203020204" pitchFamily="34" charset="0"/>
              </a:rPr>
              <a:t>    </a:t>
            </a:r>
            <a:endParaRPr lang="en-US" altLang="zh-CN" sz="1800" dirty="0">
              <a:latin typeface="Huawei Sans" panose="020C0503030203020204" pitchFamily="34" charset="0"/>
              <a:sym typeface="Huawei Sans" panose="020C0503030203020204" pitchFamily="34" charset="0"/>
            </a:endParaRPr>
          </a:p>
        </p:txBody>
      </p:sp>
      <p:grpSp>
        <p:nvGrpSpPr>
          <p:cNvPr id="28" name="组合 27"/>
          <p:cNvGrpSpPr/>
          <p:nvPr/>
        </p:nvGrpSpPr>
        <p:grpSpPr bwMode="gray">
          <a:xfrm rot="16200000">
            <a:off x="1464389" y="4621370"/>
            <a:ext cx="306330" cy="257849"/>
            <a:chOff x="6681090" y="2116603"/>
            <a:chExt cx="377072" cy="257950"/>
          </a:xfrm>
        </p:grpSpPr>
        <p:cxnSp>
          <p:nvCxnSpPr>
            <p:cNvPr id="29" name="直接连接符 28"/>
            <p:cNvCxnSpPr/>
            <p:nvPr/>
          </p:nvCxnSpPr>
          <p:spPr bwMode="gray">
            <a:xfrm>
              <a:off x="6681090" y="2116603"/>
              <a:ext cx="377072" cy="0"/>
            </a:xfrm>
            <a:prstGeom prst="line">
              <a:avLst/>
            </a:prstGeom>
            <a:noFill/>
            <a:ln w="19050">
              <a:solidFill>
                <a:schemeClr val="tx1"/>
              </a:solidFill>
            </a:ln>
          </p:spPr>
        </p:cxnSp>
        <p:cxnSp>
          <p:nvCxnSpPr>
            <p:cNvPr id="30" name="直接连接符 29"/>
            <p:cNvCxnSpPr/>
            <p:nvPr/>
          </p:nvCxnSpPr>
          <p:spPr bwMode="gray">
            <a:xfrm>
              <a:off x="6869626" y="2116603"/>
              <a:ext cx="0" cy="257950"/>
            </a:xfrm>
            <a:prstGeom prst="line">
              <a:avLst/>
            </a:prstGeom>
            <a:noFill/>
            <a:ln w="19050">
              <a:solidFill>
                <a:schemeClr val="tx1"/>
              </a:solidFill>
            </a:ln>
          </p:spPr>
        </p:cxnSp>
      </p:grpSp>
      <p:sp>
        <p:nvSpPr>
          <p:cNvPr id="35" name="Oval 4"/>
          <p:cNvSpPr>
            <a:spLocks noChangeAspect="1"/>
          </p:cNvSpPr>
          <p:nvPr/>
        </p:nvSpPr>
        <p:spPr bwMode="gray">
          <a:xfrm>
            <a:off x="3176043" y="427492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bwMode="gray">
          <a:xfrm>
            <a:off x="3542733" y="38399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2728432" y="38399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五边形 44"/>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48" name="燕尾形 47"/>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0" name="燕尾形 49"/>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077478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BGP Route Advertisement Rule 3 (2)</a:t>
            </a:r>
            <a:endParaRPr lang="zh-CN" altLang="en-US" dirty="0"/>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1563294" y="308333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002430" y="3078140"/>
            <a:ext cx="527350" cy="431467"/>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38897" y="4679684"/>
            <a:ext cx="527350" cy="431467"/>
          </a:xfrm>
          <a:prstGeom prst="rect">
            <a:avLst/>
          </a:prstGeom>
          <a:noFill/>
        </p:spPr>
      </p:pic>
      <p:cxnSp>
        <p:nvCxnSpPr>
          <p:cNvPr id="11" name="直接连接符 10">
            <a:extLst>
              <a:ext uri="{FF2B5EF4-FFF2-40B4-BE49-F238E27FC236}">
                <a16:creationId xmlns="" xmlns:a16="http://schemas.microsoft.com/office/drawing/2014/main" id="{94275FFE-3BE6-4C12-8737-FDFE3456C4A2}"/>
              </a:ext>
            </a:extLst>
          </p:cNvPr>
          <p:cNvCxnSpPr>
            <a:stCxn id="9" idx="1"/>
            <a:endCxn id="10" idx="0"/>
          </p:cNvCxnSpPr>
          <p:nvPr/>
        </p:nvCxnSpPr>
        <p:spPr bwMode="gray">
          <a:xfrm flipH="1">
            <a:off x="2002573" y="3293873"/>
            <a:ext cx="999858" cy="1385811"/>
          </a:xfrm>
          <a:prstGeom prst="line">
            <a:avLst/>
          </a:prstGeom>
          <a:noFill/>
          <a:ln w="19050" cap="flat" cmpd="sng" algn="ctr">
            <a:solidFill>
              <a:srgbClr val="BABABA"/>
            </a:solidFill>
            <a:prstDash val="solid"/>
          </a:ln>
          <a:effectLst/>
        </p:spPr>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2698873" y="279368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 xmlns:a16="http://schemas.microsoft.com/office/drawing/2014/main" id="{020D7A1D-EFAD-4C8C-B9DE-D0FAD269B77A}"/>
              </a:ext>
            </a:extLst>
          </p:cNvPr>
          <p:cNvSpPr txBox="1"/>
          <p:nvPr/>
        </p:nvSpPr>
        <p:spPr bwMode="gray">
          <a:xfrm>
            <a:off x="3935227" y="508057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1281662" y="2679420"/>
            <a:ext cx="3842389" cy="286263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flipH="1">
            <a:off x="849402" y="2286910"/>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7" name="文本框 36"/>
          <p:cNvSpPr txBox="1"/>
          <p:nvPr/>
        </p:nvSpPr>
        <p:spPr bwMode="gray">
          <a:xfrm>
            <a:off x="1183226" y="2148464"/>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1776018" y="360673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265964" y="4679684"/>
            <a:ext cx="527350" cy="431467"/>
          </a:xfrm>
          <a:prstGeom prst="rect">
            <a:avLst/>
          </a:prstGeom>
          <a:noFill/>
        </p:spPr>
      </p:pic>
      <p:cxnSp>
        <p:nvCxnSpPr>
          <p:cNvPr id="55" name="直接连接符 54">
            <a:extLst>
              <a:ext uri="{FF2B5EF4-FFF2-40B4-BE49-F238E27FC236}">
                <a16:creationId xmlns="" xmlns:a16="http://schemas.microsoft.com/office/drawing/2014/main" id="{94275FFE-3BE6-4C12-8737-FDFE3456C4A2}"/>
              </a:ext>
            </a:extLst>
          </p:cNvPr>
          <p:cNvCxnSpPr>
            <a:stCxn id="9" idx="3"/>
            <a:endCxn id="47" idx="0"/>
          </p:cNvCxnSpPr>
          <p:nvPr/>
        </p:nvCxnSpPr>
        <p:spPr bwMode="gray">
          <a:xfrm>
            <a:off x="3529781" y="3293873"/>
            <a:ext cx="999858" cy="1385811"/>
          </a:xfrm>
          <a:prstGeom prst="line">
            <a:avLst/>
          </a:prstGeom>
          <a:noFill/>
          <a:ln w="19050" cap="flat" cmpd="sng" algn="ctr">
            <a:solidFill>
              <a:srgbClr val="BABABA"/>
            </a:solidFill>
            <a:prstDash val="solid"/>
          </a:ln>
          <a:effectLst/>
        </p:spPr>
      </p:cxnSp>
      <p:sp>
        <p:nvSpPr>
          <p:cNvPr id="60" name="TextBox 120">
            <a:extLst>
              <a:ext uri="{FF2B5EF4-FFF2-40B4-BE49-F238E27FC236}">
                <a16:creationId xmlns="" xmlns:a16="http://schemas.microsoft.com/office/drawing/2014/main" id="{020D7A1D-EFAD-4C8C-B9DE-D0FAD269B77A}"/>
              </a:ext>
            </a:extLst>
          </p:cNvPr>
          <p:cNvSpPr txBox="1"/>
          <p:nvPr/>
        </p:nvSpPr>
        <p:spPr bwMode="gray">
          <a:xfrm>
            <a:off x="1408160" y="508057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a:extLst>
              <a:ext uri="{FF2B5EF4-FFF2-40B4-BE49-F238E27FC236}">
                <a16:creationId xmlns="" xmlns:a16="http://schemas.microsoft.com/office/drawing/2014/main" id="{25FFCF9E-B77D-4002-8CAE-8C36C256A152}"/>
              </a:ext>
            </a:extLst>
          </p:cNvPr>
          <p:cNvCxnSpPr>
            <a:cxnSpLocks/>
          </p:cNvCxnSpPr>
          <p:nvPr/>
        </p:nvCxnSpPr>
        <p:spPr bwMode="gray">
          <a:xfrm flipV="1">
            <a:off x="2324253" y="5009326"/>
            <a:ext cx="1830079" cy="6651"/>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1" name="TextBox 120">
            <a:extLst>
              <a:ext uri="{FF2B5EF4-FFF2-40B4-BE49-F238E27FC236}">
                <a16:creationId xmlns="" xmlns:a16="http://schemas.microsoft.com/office/drawing/2014/main" id="{020D7A1D-EFAD-4C8C-B9DE-D0FAD269B77A}"/>
              </a:ext>
            </a:extLst>
          </p:cNvPr>
          <p:cNvSpPr txBox="1"/>
          <p:nvPr/>
        </p:nvSpPr>
        <p:spPr bwMode="gray">
          <a:xfrm>
            <a:off x="4118632" y="3606730"/>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a:off x="2939557" y="5011106"/>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75"/>
          <p:cNvSpPr/>
          <p:nvPr/>
        </p:nvSpPr>
        <p:spPr bwMode="gray">
          <a:xfrm>
            <a:off x="445916" y="1822280"/>
            <a:ext cx="5469974" cy="40762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599"/>
              </a:lnSpc>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75"/>
          <p:cNvSpPr/>
          <p:nvPr/>
        </p:nvSpPr>
        <p:spPr bwMode="gray">
          <a:xfrm>
            <a:off x="445916" y="1453288"/>
            <a:ext cx="5469974" cy="319777"/>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rPr>
              <a:t>Full-mesh IBGP connections</a:t>
            </a:r>
            <a:endParaRPr lang="en-US" sz="1799" b="1" dirty="0">
              <a:solidFill>
                <a:prstClr val="white"/>
              </a:solidFill>
              <a:latin typeface="Huawei Sans" panose="020C0503030203020204" pitchFamily="34" charset="0"/>
            </a:endParaRPr>
          </a:p>
        </p:txBody>
      </p:sp>
      <p:sp>
        <p:nvSpPr>
          <p:cNvPr id="87" name="文本占位符 112"/>
          <p:cNvSpPr txBox="1">
            <a:spLocks/>
          </p:cNvSpPr>
          <p:nvPr/>
        </p:nvSpPr>
        <p:spPr>
          <a:xfrm>
            <a:off x="6123909" y="1858055"/>
            <a:ext cx="5622004" cy="370785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Rule 3 may bring new problems. As shown in the figure on the left, when R2 sends a route to R1, R1 cannot send the route to R3 because of the limitation of rule 3. As a result, R3 cannot learn the route.</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800" dirty="0" smtClean="0">
                <a:latin typeface="Huawei Sans" panose="020C0503030203020204" pitchFamily="34" charset="0"/>
              </a:rPr>
              <a:t>To solve this problem, you can establish full-mesh IBGP peer relationships in an AS. Here, R2 and R3 establish an IBGP peer relationship so that R2 can advertise routes to R3.</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H="1">
            <a:off x="2522650" y="3690547"/>
            <a:ext cx="506556" cy="700703"/>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0" name="直接连接符 29"/>
          <p:cNvCxnSpPr/>
          <p:nvPr/>
        </p:nvCxnSpPr>
        <p:spPr bwMode="gray">
          <a:xfrm flipH="1">
            <a:off x="2671694" y="4734067"/>
            <a:ext cx="127295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1" name="直接连接符 30"/>
          <p:cNvCxnSpPr/>
          <p:nvPr/>
        </p:nvCxnSpPr>
        <p:spPr bwMode="gray">
          <a:xfrm flipH="1" flipV="1">
            <a:off x="3567300" y="3709121"/>
            <a:ext cx="525826" cy="721119"/>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2" name="乘号 31">
            <a:extLst>
              <a:ext uri="{FF2B5EF4-FFF2-40B4-BE49-F238E27FC236}">
                <a16:creationId xmlns="" xmlns:a16="http://schemas.microsoft.com/office/drawing/2014/main" id="{6A8F1B98-881B-417D-BAA4-AE3D4C2761F8}"/>
              </a:ext>
            </a:extLst>
          </p:cNvPr>
          <p:cNvSpPr/>
          <p:nvPr/>
        </p:nvSpPr>
        <p:spPr bwMode="gray">
          <a:xfrm>
            <a:off x="3805238" y="4069680"/>
            <a:ext cx="324872" cy="324872"/>
          </a:xfrm>
          <a:prstGeom prst="mathMultiply">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箭头连接符 37">
            <a:extLst>
              <a:ext uri="{FF2B5EF4-FFF2-40B4-BE49-F238E27FC236}">
                <a16:creationId xmlns="" xmlns:a16="http://schemas.microsoft.com/office/drawing/2014/main" id="{25FFCF9E-B77D-4002-8CAE-8C36C256A152}"/>
              </a:ext>
            </a:extLst>
          </p:cNvPr>
          <p:cNvCxnSpPr>
            <a:cxnSpLocks/>
          </p:cNvCxnSpPr>
          <p:nvPr/>
        </p:nvCxnSpPr>
        <p:spPr bwMode="gray">
          <a:xfrm flipV="1">
            <a:off x="1911217" y="3304876"/>
            <a:ext cx="836114" cy="114337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39" name="直接箭头连接符 38">
            <a:extLst>
              <a:ext uri="{FF2B5EF4-FFF2-40B4-BE49-F238E27FC236}">
                <a16:creationId xmlns="" xmlns:a16="http://schemas.microsoft.com/office/drawing/2014/main" id="{25FFCF9E-B77D-4002-8CAE-8C36C256A152}"/>
              </a:ext>
            </a:extLst>
          </p:cNvPr>
          <p:cNvCxnSpPr>
            <a:cxnSpLocks/>
          </p:cNvCxnSpPr>
          <p:nvPr/>
        </p:nvCxnSpPr>
        <p:spPr bwMode="gray">
          <a:xfrm flipH="1" flipV="1">
            <a:off x="3798446" y="3370853"/>
            <a:ext cx="790638" cy="1093097"/>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grpSp>
        <p:nvGrpSpPr>
          <p:cNvPr id="29" name="组合 28"/>
          <p:cNvGrpSpPr/>
          <p:nvPr/>
        </p:nvGrpSpPr>
        <p:grpSpPr bwMode="gray">
          <a:xfrm rot="16200000">
            <a:off x="1456807" y="4767433"/>
            <a:ext cx="306330" cy="257849"/>
            <a:chOff x="6681090" y="2116603"/>
            <a:chExt cx="377072" cy="257950"/>
          </a:xfrm>
        </p:grpSpPr>
        <p:cxnSp>
          <p:nvCxnSpPr>
            <p:cNvPr id="33" name="直接连接符 32"/>
            <p:cNvCxnSpPr/>
            <p:nvPr/>
          </p:nvCxnSpPr>
          <p:spPr bwMode="gray">
            <a:xfrm>
              <a:off x="6681090" y="2116603"/>
              <a:ext cx="377072" cy="0"/>
            </a:xfrm>
            <a:prstGeom prst="line">
              <a:avLst/>
            </a:prstGeom>
            <a:noFill/>
            <a:ln w="19050">
              <a:solidFill>
                <a:schemeClr val="tx1"/>
              </a:solidFill>
            </a:ln>
          </p:spPr>
        </p:cxnSp>
        <p:cxnSp>
          <p:nvCxnSpPr>
            <p:cNvPr id="34" name="直接连接符 33"/>
            <p:cNvCxnSpPr/>
            <p:nvPr/>
          </p:nvCxnSpPr>
          <p:spPr bwMode="gray">
            <a:xfrm>
              <a:off x="6869626" y="2116603"/>
              <a:ext cx="0" cy="257950"/>
            </a:xfrm>
            <a:prstGeom prst="line">
              <a:avLst/>
            </a:prstGeom>
            <a:noFill/>
            <a:ln w="19050">
              <a:solidFill>
                <a:schemeClr val="tx1"/>
              </a:solidFill>
            </a:ln>
          </p:spPr>
        </p:cxnSp>
      </p:grpSp>
      <p:sp>
        <p:nvSpPr>
          <p:cNvPr id="46" name="五边形 45"/>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49" name="燕尾形 48"/>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1" name="燕尾形 50"/>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9258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barn(inVertical)">
                                      <p:cBhvr>
                                        <p:cTn id="13" dur="500"/>
                                        <p:tgtEl>
                                          <p:spTgt spid="77"/>
                                        </p:tgtEl>
                                      </p:cBhvr>
                                    </p:animEffect>
                                  </p:childTnLst>
                                </p:cTn>
                              </p:par>
                              <p:par>
                                <p:cTn id="14" presetID="16" presetClass="entr" presetSubtype="21" fill="hold"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barn(inVertical)">
                                      <p:cBhvr>
                                        <p:cTn id="16" dur="500"/>
                                        <p:tgtEl>
                                          <p:spTgt spid="6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36"/>
          <p:cNvSpPr>
            <a:spLocks noGrp="1"/>
          </p:cNvSpPr>
          <p:nvPr>
            <p:ph type="title"/>
          </p:nvPr>
        </p:nvSpPr>
        <p:spPr/>
        <p:txBody>
          <a:bodyPr/>
          <a:lstStyle/>
          <a:p>
            <a:r>
              <a:rPr lang="en-US" altLang="zh-CN" dirty="0"/>
              <a:t>BGP Route Advertisement Rule 4 (1</a:t>
            </a:r>
            <a:r>
              <a:rPr lang="en-US" altLang="zh-CN" dirty="0" smtClean="0"/>
              <a:t>)</a:t>
            </a:r>
            <a:endParaRPr lang="zh-CN" altLang="en-US" dirty="0"/>
          </a:p>
        </p:txBody>
      </p:sp>
      <p:sp>
        <p:nvSpPr>
          <p:cNvPr id="3" name="圆角矩形 2"/>
          <p:cNvSpPr/>
          <p:nvPr/>
        </p:nvSpPr>
        <p:spPr bwMode="gray">
          <a:xfrm>
            <a:off x="727324" y="1973902"/>
            <a:ext cx="5038956" cy="1950193"/>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4705015"/>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5215902" y="476692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599222" y="4671341"/>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466724" y="4796818"/>
            <a:ext cx="1188824" cy="307777"/>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733555" y="2614759"/>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a:extLst>
              <a:ext uri="{FF2B5EF4-FFF2-40B4-BE49-F238E27FC236}">
                <a16:creationId xmlns="" xmlns:a16="http://schemas.microsoft.com/office/drawing/2014/main" id="{25FFCF9E-B77D-4002-8CAE-8C36C256A152}"/>
              </a:ext>
            </a:extLst>
          </p:cNvPr>
          <p:cNvCxnSpPr>
            <a:cxnSpLocks/>
            <a:stCxn id="19" idx="2"/>
            <a:endCxn id="4" idx="0"/>
          </p:cNvCxnSpPr>
          <p:nvPr/>
        </p:nvCxnSpPr>
        <p:spPr bwMode="gray">
          <a:xfrm>
            <a:off x="4975548" y="3731320"/>
            <a:ext cx="0" cy="97369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10" name="直接连接符 9"/>
          <p:cNvCxnSpPr/>
          <p:nvPr/>
        </p:nvCxnSpPr>
        <p:spPr bwMode="gray">
          <a:xfrm flipH="1">
            <a:off x="653462" y="1539485"/>
            <a:ext cx="33382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11" name="文本框 10"/>
          <p:cNvSpPr txBox="1"/>
          <p:nvPr/>
        </p:nvSpPr>
        <p:spPr bwMode="gray">
          <a:xfrm>
            <a:off x="991241" y="1401039"/>
            <a:ext cx="17095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BGP Update message</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12" name="TextBox 120">
            <a:extLst>
              <a:ext uri="{FF2B5EF4-FFF2-40B4-BE49-F238E27FC236}">
                <a16:creationId xmlns="" xmlns:a16="http://schemas.microsoft.com/office/drawing/2014/main" id="{020D7A1D-EFAD-4C8C-B9DE-D0FAD269B77A}"/>
              </a:ext>
            </a:extLst>
          </p:cNvPr>
          <p:cNvSpPr txBox="1"/>
          <p:nvPr/>
        </p:nvSpPr>
        <p:spPr bwMode="gray">
          <a:xfrm>
            <a:off x="1602502" y="227398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908098" y="2268781"/>
            <a:ext cx="527350" cy="431467"/>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3299852"/>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13" idx="1"/>
            <a:endCxn id="14" idx="0"/>
          </p:cNvCxnSpPr>
          <p:nvPr/>
        </p:nvCxnSpPr>
        <p:spPr bwMode="gray">
          <a:xfrm flipH="1">
            <a:off x="1571838" y="2484514"/>
            <a:ext cx="1336261" cy="815338"/>
          </a:xfrm>
          <a:prstGeom prst="line">
            <a:avLst/>
          </a:prstGeom>
          <a:noFill/>
          <a:ln w="19050" cap="flat" cmpd="sng" algn="ctr">
            <a:solidFill>
              <a:schemeClr val="bg1">
                <a:lumMod val="50000"/>
              </a:schemeClr>
            </a:solidFill>
            <a:prstDash val="solid"/>
          </a:ln>
          <a:effectLst/>
        </p:spPr>
      </p:cxnSp>
      <p:sp>
        <p:nvSpPr>
          <p:cNvPr id="16" name="TextBox 120">
            <a:extLst>
              <a:ext uri="{FF2B5EF4-FFF2-40B4-BE49-F238E27FC236}">
                <a16:creationId xmlns="" xmlns:a16="http://schemas.microsoft.com/office/drawing/2014/main" id="{020D7A1D-EFAD-4C8C-B9DE-D0FAD269B77A}"/>
              </a:ext>
            </a:extLst>
          </p:cNvPr>
          <p:cNvSpPr txBox="1"/>
          <p:nvPr/>
        </p:nvSpPr>
        <p:spPr bwMode="gray">
          <a:xfrm>
            <a:off x="2577361" y="1981164"/>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3868840" y="3556150"/>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a:off x="549039" y="1870062"/>
            <a:ext cx="5396557" cy="24436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3299852"/>
            <a:ext cx="527350" cy="431467"/>
          </a:xfrm>
          <a:prstGeom prst="rect">
            <a:avLst/>
          </a:prstGeom>
          <a:noFill/>
        </p:spPr>
      </p:pic>
      <p:cxnSp>
        <p:nvCxnSpPr>
          <p:cNvPr id="20" name="直接连接符 19">
            <a:extLst>
              <a:ext uri="{FF2B5EF4-FFF2-40B4-BE49-F238E27FC236}">
                <a16:creationId xmlns="" xmlns:a16="http://schemas.microsoft.com/office/drawing/2014/main" id="{94275FFE-3BE6-4C12-8737-FDFE3456C4A2}"/>
              </a:ext>
            </a:extLst>
          </p:cNvPr>
          <p:cNvCxnSpPr>
            <a:stCxn id="13" idx="3"/>
            <a:endCxn id="19" idx="0"/>
          </p:cNvCxnSpPr>
          <p:nvPr/>
        </p:nvCxnSpPr>
        <p:spPr bwMode="gray">
          <a:xfrm>
            <a:off x="3435449" y="2484514"/>
            <a:ext cx="1540099" cy="815338"/>
          </a:xfrm>
          <a:prstGeom prst="line">
            <a:avLst/>
          </a:prstGeom>
          <a:noFill/>
          <a:ln w="19050" cap="flat" cmpd="sng" algn="ctr">
            <a:solidFill>
              <a:schemeClr val="bg1">
                <a:lumMod val="50000"/>
              </a:schemeClr>
            </a:solidFill>
            <a:prstDash val="solid"/>
          </a:ln>
          <a:effectLst/>
        </p:spPr>
      </p:cxnSp>
      <p:sp>
        <p:nvSpPr>
          <p:cNvPr id="21" name="TextBox 120">
            <a:extLst>
              <a:ext uri="{FF2B5EF4-FFF2-40B4-BE49-F238E27FC236}">
                <a16:creationId xmlns="" xmlns:a16="http://schemas.microsoft.com/office/drawing/2014/main" id="{020D7A1D-EFAD-4C8C-B9DE-D0FAD269B77A}"/>
              </a:ext>
            </a:extLst>
          </p:cNvPr>
          <p:cNvSpPr txBox="1"/>
          <p:nvPr/>
        </p:nvSpPr>
        <p:spPr bwMode="gray">
          <a:xfrm>
            <a:off x="1497613" y="353780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 xmlns:a16="http://schemas.microsoft.com/office/drawing/2014/main" id="{25FFCF9E-B77D-4002-8CAE-8C36C256A152}"/>
              </a:ext>
            </a:extLst>
          </p:cNvPr>
          <p:cNvCxnSpPr>
            <a:cxnSpLocks/>
            <a:stCxn id="14" idx="3"/>
            <a:endCxn id="19" idx="1"/>
          </p:cNvCxnSpPr>
          <p:nvPr/>
        </p:nvCxnSpPr>
        <p:spPr bwMode="gray">
          <a:xfrm>
            <a:off x="1835512" y="3515586"/>
            <a:ext cx="2876360"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3" name="TextBox 120">
            <a:extLst>
              <a:ext uri="{FF2B5EF4-FFF2-40B4-BE49-F238E27FC236}">
                <a16:creationId xmlns="" xmlns:a16="http://schemas.microsoft.com/office/drawing/2014/main" id="{020D7A1D-EFAD-4C8C-B9DE-D0FAD269B77A}"/>
              </a:ext>
            </a:extLst>
          </p:cNvPr>
          <p:cNvSpPr txBox="1"/>
          <p:nvPr/>
        </p:nvSpPr>
        <p:spPr bwMode="gray">
          <a:xfrm>
            <a:off x="2923910" y="3557897"/>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p:nvPr/>
        </p:nvCxnSpPr>
        <p:spPr bwMode="gray">
          <a:xfrm flipH="1">
            <a:off x="2641163" y="3400397"/>
            <a:ext cx="1272954" cy="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pic>
        <p:nvPicPr>
          <p:cNvPr id="2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4705015"/>
            <a:ext cx="527350" cy="431467"/>
          </a:xfrm>
          <a:prstGeom prst="rect">
            <a:avLst/>
          </a:prstGeom>
          <a:noFill/>
        </p:spPr>
      </p:pic>
      <p:sp>
        <p:nvSpPr>
          <p:cNvPr id="26" name="TextBox 120">
            <a:extLst>
              <a:ext uri="{FF2B5EF4-FFF2-40B4-BE49-F238E27FC236}">
                <a16:creationId xmlns="" xmlns:a16="http://schemas.microsoft.com/office/drawing/2014/main" id="{020D7A1D-EFAD-4C8C-B9DE-D0FAD269B77A}"/>
              </a:ext>
            </a:extLst>
          </p:cNvPr>
          <p:cNvSpPr txBox="1"/>
          <p:nvPr/>
        </p:nvSpPr>
        <p:spPr bwMode="gray">
          <a:xfrm>
            <a:off x="558486" y="478554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27" name="矩形 26">
            <a:extLst>
              <a:ext uri="{FF2B5EF4-FFF2-40B4-BE49-F238E27FC236}">
                <a16:creationId xmlns="" xmlns:a16="http://schemas.microsoft.com/office/drawing/2014/main" id="{63EC1A45-DE44-4732-A300-8A63DEFB1977}"/>
              </a:ext>
            </a:extLst>
          </p:cNvPr>
          <p:cNvSpPr/>
          <p:nvPr/>
        </p:nvSpPr>
        <p:spPr bwMode="gray">
          <a:xfrm>
            <a:off x="552456" y="4671341"/>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1832805" y="4796818"/>
            <a:ext cx="1188824" cy="307777"/>
          </a:xfrm>
          <a:prstGeom prst="rect">
            <a:avLst/>
          </a:prstGeom>
          <a:noFill/>
          <a:ln>
            <a:noFill/>
          </a:ln>
        </p:spPr>
        <p:txBody>
          <a:bodyPr wrap="square" rtlCol="0">
            <a:spAutoFit/>
          </a:bodyPr>
          <a:lstStyle/>
          <a:p>
            <a:pP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a:extLst>
              <a:ext uri="{FF2B5EF4-FFF2-40B4-BE49-F238E27FC236}">
                <a16:creationId xmlns="" xmlns:a16="http://schemas.microsoft.com/office/drawing/2014/main" id="{25FFCF9E-B77D-4002-8CAE-8C36C256A152}"/>
              </a:ext>
            </a:extLst>
          </p:cNvPr>
          <p:cNvCxnSpPr>
            <a:cxnSpLocks/>
            <a:stCxn id="14" idx="2"/>
            <a:endCxn id="25" idx="0"/>
          </p:cNvCxnSpPr>
          <p:nvPr/>
        </p:nvCxnSpPr>
        <p:spPr bwMode="gray">
          <a:xfrm>
            <a:off x="1571837" y="3731320"/>
            <a:ext cx="0" cy="97369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30" name="直接连接符 29"/>
          <p:cNvCxnSpPr/>
          <p:nvPr/>
        </p:nvCxnSpPr>
        <p:spPr bwMode="gray">
          <a:xfrm>
            <a:off x="1347791" y="3894053"/>
            <a:ext cx="0" cy="668060"/>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cxnSp>
        <p:nvCxnSpPr>
          <p:cNvPr id="31" name="直接连接符 30"/>
          <p:cNvCxnSpPr/>
          <p:nvPr/>
        </p:nvCxnSpPr>
        <p:spPr bwMode="gray">
          <a:xfrm flipV="1">
            <a:off x="4724293" y="3944567"/>
            <a:ext cx="0" cy="680212"/>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32" name="矩形: 圆角 52">
            <a:extLst>
              <a:ext uri="{FF2B5EF4-FFF2-40B4-BE49-F238E27FC236}">
                <a16:creationId xmlns="" xmlns:a16="http://schemas.microsoft.com/office/drawing/2014/main" id="{70ADCB91-E11A-40F5-B977-66A090F8EF3C}"/>
              </a:ext>
            </a:extLst>
          </p:cNvPr>
          <p:cNvSpPr/>
          <p:nvPr/>
        </p:nvSpPr>
        <p:spPr bwMode="gray">
          <a:xfrm>
            <a:off x="710901" y="5450751"/>
            <a:ext cx="1727325" cy="66379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31930744-3D36-4F81-8426-6F129C1A6804}"/>
              </a:ext>
            </a:extLst>
          </p:cNvPr>
          <p:cNvSpPr txBox="1"/>
          <p:nvPr/>
        </p:nvSpPr>
        <p:spPr bwMode="gray">
          <a:xfrm>
            <a:off x="710901" y="5455302"/>
            <a:ext cx="1727325" cy="307777"/>
          </a:xfrm>
          <a:prstGeom prst="rect">
            <a:avLst/>
          </a:prstGeom>
          <a:noFill/>
        </p:spPr>
        <p:txBody>
          <a:bodyPr wrap="square" rtlCol="0">
            <a:spAutoFit/>
          </a:bodyPr>
          <a:lstStyle/>
          <a:p>
            <a:pPr algn="ctr" fontAlgn="ctr"/>
            <a:r>
              <a:rPr lang="en-US" sz="1400" b="1" dirty="0" smtClean="0">
                <a:solidFill>
                  <a:schemeClr val="bg1">
                    <a:lumMod val="50000"/>
                  </a:schemeClr>
                </a:solidFill>
                <a:latin typeface="Huawei Sans" panose="020C0503030203020204" pitchFamily="34" charset="0"/>
              </a:rPr>
              <a:t>BGP routing 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31930744-3D36-4F81-8426-6F129C1A6804}"/>
              </a:ext>
            </a:extLst>
          </p:cNvPr>
          <p:cNvSpPr txBox="1"/>
          <p:nvPr/>
        </p:nvSpPr>
        <p:spPr bwMode="gray">
          <a:xfrm>
            <a:off x="811756" y="5725883"/>
            <a:ext cx="1535363" cy="319683"/>
          </a:xfrm>
          <a:prstGeom prst="roundRect">
            <a:avLst>
              <a:gd name="adj" fmla="val 6721"/>
            </a:avLst>
          </a:prstGeom>
          <a:noFill/>
          <a:ln w="12700">
            <a:solidFill>
              <a:srgbClr val="00B0F0"/>
            </a:solidFill>
          </a:ln>
        </p:spPr>
        <p:txBody>
          <a:bodyPr wrap="square" rtlCol="0" anchor="ctr">
            <a:spAutoFit/>
          </a:bodyPr>
          <a:lstStyle/>
          <a:p>
            <a:pPr algn="ctr" fontAlgn="ctr"/>
            <a:r>
              <a:rPr lang="en-US" sz="1400" b="1" dirty="0" smtClean="0">
                <a:solidFill>
                  <a:srgbClr val="EC7061"/>
                </a:solidFill>
                <a:latin typeface="Huawei Sans" panose="020C0503030203020204" pitchFamily="34" charset="0"/>
              </a:rPr>
              <a:t>*&gt;</a:t>
            </a:r>
            <a:r>
              <a:rPr lang="en-US" sz="1400" b="1" dirty="0" err="1" smtClean="0">
                <a:solidFill>
                  <a:srgbClr val="EC7061"/>
                </a:solidFill>
                <a:latin typeface="Huawei Sans" panose="020C0503030203020204" pitchFamily="34" charset="0"/>
              </a:rPr>
              <a:t>i</a:t>
            </a:r>
            <a:r>
              <a:rPr lang="en-US" sz="1400" b="1" dirty="0" smtClean="0">
                <a:solidFill>
                  <a:srgbClr val="EC7061"/>
                </a:solidFill>
                <a:latin typeface="Huawei Sans" panose="020C0503030203020204" pitchFamily="34" charset="0"/>
              </a:rPr>
              <a:t>  10.0.4.0/24</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 xmlns:a16="http://schemas.microsoft.com/office/drawing/2014/main" id="{927AD331-23D3-4BE6-8DF7-31B7006A5D7F}"/>
              </a:ext>
            </a:extLst>
          </p:cNvPr>
          <p:cNvCxnSpPr>
            <a:cxnSpLocks/>
            <a:stCxn id="33" idx="0"/>
            <a:endCxn id="25" idx="2"/>
          </p:cNvCxnSpPr>
          <p:nvPr/>
        </p:nvCxnSpPr>
        <p:spPr bwMode="gray">
          <a:xfrm flipH="1" flipV="1">
            <a:off x="1571837" y="5136482"/>
            <a:ext cx="2727" cy="31882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5" name="文本占位符 112"/>
          <p:cNvSpPr txBox="1">
            <a:spLocks/>
          </p:cNvSpPr>
          <p:nvPr/>
        </p:nvSpPr>
        <p:spPr>
          <a:xfrm>
            <a:off x="6096000" y="1248361"/>
            <a:ext cx="5649912" cy="5133389"/>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rPr>
              <a:t>Rule 4: When a router learns a BGP route (IBGP route) from its IBGP peer, the router cannot use this route or advertise this route to its EBGP peer unless the router learns this route from an IGP. In this situation, IBGP routes and IGP routes need to be synchronized. This rule is also called BGP synchronization rule.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In the figure: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599" dirty="0" smtClean="0">
                <a:latin typeface="Huawei Sans" panose="020C0503030203020204" pitchFamily="34" charset="0"/>
              </a:rPr>
              <a:t>R4 has a route to 10.0.4.0/24, which is advertised to R2.</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599" dirty="0" smtClean="0">
                <a:latin typeface="Huawei Sans" panose="020C0503030203020204" pitchFamily="34" charset="0"/>
              </a:rPr>
              <a:t>R2 advertises the route to its indirectly connected IBGP peer R3.</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599" dirty="0" smtClean="0">
                <a:latin typeface="Huawei Sans" panose="020C0503030203020204" pitchFamily="34" charset="0"/>
              </a:rPr>
              <a:t>R3 advertises the route to R5.</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599" dirty="0" smtClean="0">
                <a:latin typeface="Huawei Sans" panose="020C0503030203020204" pitchFamily="34" charset="0"/>
              </a:rPr>
              <a:t>R5 initiates an access request to 10.0.4.4.</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1614530" y="4074253"/>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4049689" y="4074253"/>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五边形 51"/>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54" name="燕尾形 53"/>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6" name="燕尾形 55"/>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963935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BGP Route Advertisement Rule 4 (2)</a:t>
            </a:r>
            <a:endParaRPr lang="zh-CN" altLang="en-US" dirty="0"/>
          </a:p>
        </p:txBody>
      </p:sp>
      <p:sp>
        <p:nvSpPr>
          <p:cNvPr id="3" name="圆角矩形 2"/>
          <p:cNvSpPr/>
          <p:nvPr/>
        </p:nvSpPr>
        <p:spPr bwMode="gray">
          <a:xfrm>
            <a:off x="727324" y="1986781"/>
            <a:ext cx="5038956" cy="1950193"/>
          </a:xfrm>
          <a:prstGeom prst="roundRect">
            <a:avLst>
              <a:gd name="adj" fmla="val 81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4717894"/>
            <a:ext cx="527350" cy="431467"/>
          </a:xfrm>
          <a:prstGeom prst="rect">
            <a:avLst/>
          </a:prstGeom>
          <a:noFill/>
        </p:spPr>
      </p:pic>
      <p:sp>
        <p:nvSpPr>
          <p:cNvPr id="5" name="TextBox 120">
            <a:extLst>
              <a:ext uri="{FF2B5EF4-FFF2-40B4-BE49-F238E27FC236}">
                <a16:creationId xmlns="" xmlns:a16="http://schemas.microsoft.com/office/drawing/2014/main" id="{020D7A1D-EFAD-4C8C-B9DE-D0FAD269B77A}"/>
              </a:ext>
            </a:extLst>
          </p:cNvPr>
          <p:cNvSpPr txBox="1"/>
          <p:nvPr/>
        </p:nvSpPr>
        <p:spPr bwMode="gray">
          <a:xfrm>
            <a:off x="5215902" y="477979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300</a:t>
            </a:r>
            <a:endParaRPr lang="en-US" sz="1399" b="1" dirty="0">
              <a:solidFill>
                <a:schemeClr val="bg1">
                  <a:lumMod val="50000"/>
                </a:schemeClr>
              </a:solidFill>
              <a:latin typeface="Huawei Sans" panose="020C0503030203020204" pitchFamily="34" charset="0"/>
            </a:endParaRPr>
          </a:p>
        </p:txBody>
      </p:sp>
      <p:sp>
        <p:nvSpPr>
          <p:cNvPr id="6" name="矩形 5">
            <a:extLst>
              <a:ext uri="{FF2B5EF4-FFF2-40B4-BE49-F238E27FC236}">
                <a16:creationId xmlns="" xmlns:a16="http://schemas.microsoft.com/office/drawing/2014/main" id="{63EC1A45-DE44-4732-A300-8A63DEFB1977}"/>
              </a:ext>
            </a:extLst>
          </p:cNvPr>
          <p:cNvSpPr/>
          <p:nvPr/>
        </p:nvSpPr>
        <p:spPr bwMode="gray">
          <a:xfrm>
            <a:off x="4599222" y="4684220"/>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020D7A1D-EFAD-4C8C-B9DE-D0FAD269B77A}"/>
              </a:ext>
            </a:extLst>
          </p:cNvPr>
          <p:cNvSpPr txBox="1"/>
          <p:nvPr/>
        </p:nvSpPr>
        <p:spPr bwMode="gray">
          <a:xfrm>
            <a:off x="3466724" y="4795158"/>
            <a:ext cx="1188824" cy="307777"/>
          </a:xfrm>
          <a:prstGeom prst="rect">
            <a:avLst/>
          </a:prstGeom>
          <a:noFill/>
          <a:ln>
            <a:noFill/>
          </a:ln>
        </p:spPr>
        <p:txBody>
          <a:bodyPr wrap="square" rtlCol="0">
            <a:spAutoFit/>
          </a:bodyPr>
          <a:lstStyle/>
          <a:p>
            <a:pPr algn="r" fontAlgn="ctr"/>
            <a:r>
              <a:rPr lang="en-US" sz="1400" dirty="0" smtClean="0">
                <a:latin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020D7A1D-EFAD-4C8C-B9DE-D0FAD269B77A}"/>
              </a:ext>
            </a:extLst>
          </p:cNvPr>
          <p:cNvSpPr txBox="1"/>
          <p:nvPr/>
        </p:nvSpPr>
        <p:spPr bwMode="gray">
          <a:xfrm>
            <a:off x="733555" y="2627638"/>
            <a:ext cx="1464749"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a:extLst>
              <a:ext uri="{FF2B5EF4-FFF2-40B4-BE49-F238E27FC236}">
                <a16:creationId xmlns="" xmlns:a16="http://schemas.microsoft.com/office/drawing/2014/main" id="{25FFCF9E-B77D-4002-8CAE-8C36C256A152}"/>
              </a:ext>
            </a:extLst>
          </p:cNvPr>
          <p:cNvCxnSpPr>
            <a:cxnSpLocks/>
            <a:stCxn id="19" idx="2"/>
            <a:endCxn id="4" idx="0"/>
          </p:cNvCxnSpPr>
          <p:nvPr/>
        </p:nvCxnSpPr>
        <p:spPr bwMode="gray">
          <a:xfrm>
            <a:off x="4975548" y="3744199"/>
            <a:ext cx="0" cy="97369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2" name="TextBox 120">
            <a:extLst>
              <a:ext uri="{FF2B5EF4-FFF2-40B4-BE49-F238E27FC236}">
                <a16:creationId xmlns="" xmlns:a16="http://schemas.microsoft.com/office/drawing/2014/main" id="{020D7A1D-EFAD-4C8C-B9DE-D0FAD269B77A}"/>
              </a:ext>
            </a:extLst>
          </p:cNvPr>
          <p:cNvSpPr txBox="1"/>
          <p:nvPr/>
        </p:nvSpPr>
        <p:spPr bwMode="gray">
          <a:xfrm>
            <a:off x="1602502" y="2286859"/>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908098" y="2281660"/>
            <a:ext cx="527350" cy="431467"/>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3312731"/>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13" idx="1"/>
            <a:endCxn id="14" idx="0"/>
          </p:cNvCxnSpPr>
          <p:nvPr/>
        </p:nvCxnSpPr>
        <p:spPr bwMode="gray">
          <a:xfrm flipH="1">
            <a:off x="1571838" y="2497393"/>
            <a:ext cx="1336261" cy="815338"/>
          </a:xfrm>
          <a:prstGeom prst="line">
            <a:avLst/>
          </a:prstGeom>
          <a:noFill/>
          <a:ln w="19050" cap="flat" cmpd="sng" algn="ctr">
            <a:solidFill>
              <a:schemeClr val="bg1">
                <a:lumMod val="50000"/>
              </a:schemeClr>
            </a:solidFill>
            <a:prstDash val="solid"/>
          </a:ln>
          <a:effectLst/>
        </p:spPr>
      </p:cxnSp>
      <p:sp>
        <p:nvSpPr>
          <p:cNvPr id="16" name="TextBox 120">
            <a:extLst>
              <a:ext uri="{FF2B5EF4-FFF2-40B4-BE49-F238E27FC236}">
                <a16:creationId xmlns="" xmlns:a16="http://schemas.microsoft.com/office/drawing/2014/main" id="{020D7A1D-EFAD-4C8C-B9DE-D0FAD269B77A}"/>
              </a:ext>
            </a:extLst>
          </p:cNvPr>
          <p:cNvSpPr txBox="1"/>
          <p:nvPr/>
        </p:nvSpPr>
        <p:spPr bwMode="gray">
          <a:xfrm>
            <a:off x="2577361" y="1994043"/>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 xmlns:a16="http://schemas.microsoft.com/office/drawing/2014/main" id="{020D7A1D-EFAD-4C8C-B9DE-D0FAD269B77A}"/>
              </a:ext>
            </a:extLst>
          </p:cNvPr>
          <p:cNvSpPr txBox="1"/>
          <p:nvPr/>
        </p:nvSpPr>
        <p:spPr bwMode="gray">
          <a:xfrm>
            <a:off x="3868840" y="3569029"/>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a:off x="549039" y="1882941"/>
            <a:ext cx="5396557" cy="24436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711873" y="3312731"/>
            <a:ext cx="527350" cy="431467"/>
          </a:xfrm>
          <a:prstGeom prst="rect">
            <a:avLst/>
          </a:prstGeom>
          <a:noFill/>
        </p:spPr>
      </p:pic>
      <p:cxnSp>
        <p:nvCxnSpPr>
          <p:cNvPr id="20" name="直接连接符 19">
            <a:extLst>
              <a:ext uri="{FF2B5EF4-FFF2-40B4-BE49-F238E27FC236}">
                <a16:creationId xmlns="" xmlns:a16="http://schemas.microsoft.com/office/drawing/2014/main" id="{94275FFE-3BE6-4C12-8737-FDFE3456C4A2}"/>
              </a:ext>
            </a:extLst>
          </p:cNvPr>
          <p:cNvCxnSpPr>
            <a:stCxn id="13" idx="3"/>
            <a:endCxn id="19" idx="0"/>
          </p:cNvCxnSpPr>
          <p:nvPr/>
        </p:nvCxnSpPr>
        <p:spPr bwMode="gray">
          <a:xfrm>
            <a:off x="3435449" y="2497393"/>
            <a:ext cx="1540099" cy="815338"/>
          </a:xfrm>
          <a:prstGeom prst="line">
            <a:avLst/>
          </a:prstGeom>
          <a:noFill/>
          <a:ln w="19050" cap="flat" cmpd="sng" algn="ctr">
            <a:solidFill>
              <a:schemeClr val="bg1">
                <a:lumMod val="50000"/>
              </a:schemeClr>
            </a:solidFill>
            <a:prstDash val="solid"/>
          </a:ln>
          <a:effectLst/>
        </p:spPr>
      </p:cxnSp>
      <p:sp>
        <p:nvSpPr>
          <p:cNvPr id="21" name="TextBox 120">
            <a:extLst>
              <a:ext uri="{FF2B5EF4-FFF2-40B4-BE49-F238E27FC236}">
                <a16:creationId xmlns="" xmlns:a16="http://schemas.microsoft.com/office/drawing/2014/main" id="{020D7A1D-EFAD-4C8C-B9DE-D0FAD269B77A}"/>
              </a:ext>
            </a:extLst>
          </p:cNvPr>
          <p:cNvSpPr txBox="1"/>
          <p:nvPr/>
        </p:nvSpPr>
        <p:spPr bwMode="gray">
          <a:xfrm>
            <a:off x="1497613" y="3550688"/>
            <a:ext cx="1188824" cy="307777"/>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R2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 xmlns:a16="http://schemas.microsoft.com/office/drawing/2014/main" id="{25FFCF9E-B77D-4002-8CAE-8C36C256A152}"/>
              </a:ext>
            </a:extLst>
          </p:cNvPr>
          <p:cNvCxnSpPr>
            <a:cxnSpLocks/>
            <a:stCxn id="14" idx="3"/>
            <a:endCxn id="19" idx="1"/>
          </p:cNvCxnSpPr>
          <p:nvPr/>
        </p:nvCxnSpPr>
        <p:spPr bwMode="gray">
          <a:xfrm>
            <a:off x="1835512" y="3528465"/>
            <a:ext cx="2876360"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3" name="TextBox 120">
            <a:extLst>
              <a:ext uri="{FF2B5EF4-FFF2-40B4-BE49-F238E27FC236}">
                <a16:creationId xmlns="" xmlns:a16="http://schemas.microsoft.com/office/drawing/2014/main" id="{020D7A1D-EFAD-4C8C-B9DE-D0FAD269B77A}"/>
              </a:ext>
            </a:extLst>
          </p:cNvPr>
          <p:cNvSpPr txBox="1"/>
          <p:nvPr/>
        </p:nvSpPr>
        <p:spPr bwMode="gray">
          <a:xfrm>
            <a:off x="2923910" y="3570776"/>
            <a:ext cx="707457"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08162" y="4717894"/>
            <a:ext cx="527350" cy="431467"/>
          </a:xfrm>
          <a:prstGeom prst="rect">
            <a:avLst/>
          </a:prstGeom>
          <a:noFill/>
        </p:spPr>
      </p:pic>
      <p:sp>
        <p:nvSpPr>
          <p:cNvPr id="26" name="TextBox 120">
            <a:extLst>
              <a:ext uri="{FF2B5EF4-FFF2-40B4-BE49-F238E27FC236}">
                <a16:creationId xmlns="" xmlns:a16="http://schemas.microsoft.com/office/drawing/2014/main" id="{020D7A1D-EFAD-4C8C-B9DE-D0FAD269B77A}"/>
              </a:ext>
            </a:extLst>
          </p:cNvPr>
          <p:cNvSpPr txBox="1"/>
          <p:nvPr/>
        </p:nvSpPr>
        <p:spPr bwMode="gray">
          <a:xfrm>
            <a:off x="558486" y="479842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27" name="矩形 26">
            <a:extLst>
              <a:ext uri="{FF2B5EF4-FFF2-40B4-BE49-F238E27FC236}">
                <a16:creationId xmlns="" xmlns:a16="http://schemas.microsoft.com/office/drawing/2014/main" id="{63EC1A45-DE44-4732-A300-8A63DEFB1977}"/>
              </a:ext>
            </a:extLst>
          </p:cNvPr>
          <p:cNvSpPr/>
          <p:nvPr/>
        </p:nvSpPr>
        <p:spPr bwMode="gray">
          <a:xfrm>
            <a:off x="552456" y="4684220"/>
            <a:ext cx="1367466"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 xmlns:a16="http://schemas.microsoft.com/office/drawing/2014/main" id="{020D7A1D-EFAD-4C8C-B9DE-D0FAD269B77A}"/>
              </a:ext>
            </a:extLst>
          </p:cNvPr>
          <p:cNvSpPr txBox="1"/>
          <p:nvPr/>
        </p:nvSpPr>
        <p:spPr bwMode="gray">
          <a:xfrm>
            <a:off x="1832805" y="4788185"/>
            <a:ext cx="1188824" cy="307777"/>
          </a:xfrm>
          <a:prstGeom prst="rect">
            <a:avLst/>
          </a:prstGeom>
          <a:noFill/>
          <a:ln>
            <a:noFill/>
          </a:ln>
        </p:spPr>
        <p:txBody>
          <a:bodyPr wrap="square" rtlCol="0">
            <a:spAutoFit/>
          </a:bodyPr>
          <a:lstStyle/>
          <a:p>
            <a:pP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a:extLst>
              <a:ext uri="{FF2B5EF4-FFF2-40B4-BE49-F238E27FC236}">
                <a16:creationId xmlns="" xmlns:a16="http://schemas.microsoft.com/office/drawing/2014/main" id="{25FFCF9E-B77D-4002-8CAE-8C36C256A152}"/>
              </a:ext>
            </a:extLst>
          </p:cNvPr>
          <p:cNvCxnSpPr>
            <a:cxnSpLocks/>
            <a:stCxn id="14" idx="2"/>
            <a:endCxn id="25" idx="0"/>
          </p:cNvCxnSpPr>
          <p:nvPr/>
        </p:nvCxnSpPr>
        <p:spPr bwMode="gray">
          <a:xfrm>
            <a:off x="1571837" y="3744199"/>
            <a:ext cx="0" cy="973695"/>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32" name="矩形: 圆角 52">
            <a:extLst>
              <a:ext uri="{FF2B5EF4-FFF2-40B4-BE49-F238E27FC236}">
                <a16:creationId xmlns="" xmlns:a16="http://schemas.microsoft.com/office/drawing/2014/main" id="{70ADCB91-E11A-40F5-B977-66A090F8EF3C}"/>
              </a:ext>
            </a:extLst>
          </p:cNvPr>
          <p:cNvSpPr/>
          <p:nvPr/>
        </p:nvSpPr>
        <p:spPr bwMode="gray">
          <a:xfrm>
            <a:off x="710901" y="5463630"/>
            <a:ext cx="1727325" cy="66379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31930744-3D36-4F81-8426-6F129C1A6804}"/>
              </a:ext>
            </a:extLst>
          </p:cNvPr>
          <p:cNvSpPr txBox="1"/>
          <p:nvPr/>
        </p:nvSpPr>
        <p:spPr bwMode="gray">
          <a:xfrm>
            <a:off x="710901" y="5449131"/>
            <a:ext cx="1727325" cy="307777"/>
          </a:xfrm>
          <a:prstGeom prst="rect">
            <a:avLst/>
          </a:prstGeom>
          <a:noFill/>
        </p:spPr>
        <p:txBody>
          <a:bodyPr wrap="square" rtlCol="0">
            <a:spAutoFit/>
          </a:bodyPr>
          <a:lstStyle/>
          <a:p>
            <a:pPr algn="ctr" fontAlgn="ctr"/>
            <a:r>
              <a:rPr lang="en-US" sz="1400" b="1" dirty="0" smtClean="0">
                <a:solidFill>
                  <a:schemeClr val="bg1">
                    <a:lumMod val="50000"/>
                  </a:schemeClr>
                </a:solidFill>
                <a:latin typeface="Huawei Sans" panose="020C0503030203020204" pitchFamily="34" charset="0"/>
              </a:rPr>
              <a:t>BGP routing 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 xmlns:a16="http://schemas.microsoft.com/office/drawing/2014/main" id="{927AD331-23D3-4BE6-8DF7-31B7006A5D7F}"/>
              </a:ext>
            </a:extLst>
          </p:cNvPr>
          <p:cNvCxnSpPr>
            <a:cxnSpLocks/>
            <a:stCxn id="33" idx="0"/>
            <a:endCxn id="25" idx="2"/>
          </p:cNvCxnSpPr>
          <p:nvPr/>
        </p:nvCxnSpPr>
        <p:spPr bwMode="gray">
          <a:xfrm flipH="1" flipV="1">
            <a:off x="1571837" y="5149361"/>
            <a:ext cx="2727" cy="29977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bwMode="gray">
          <a:xfrm flipH="1">
            <a:off x="560412" y="1552364"/>
            <a:ext cx="333824" cy="0"/>
          </a:xfrm>
          <a:prstGeom prst="line">
            <a:avLst/>
          </a:prstGeom>
          <a:ln w="19050">
            <a:solidFill>
              <a:srgbClr val="00B05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925343" y="1413918"/>
            <a:ext cx="284084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R5 accesses a data packet at 10.0.4.4.</a:t>
            </a:r>
            <a:endParaRPr lang="en-US" altLang="zh-CN" sz="12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38" name="直接连接符 37"/>
          <p:cNvCxnSpPr/>
          <p:nvPr/>
        </p:nvCxnSpPr>
        <p:spPr bwMode="gray">
          <a:xfrm>
            <a:off x="5206994" y="3769708"/>
            <a:ext cx="0" cy="717482"/>
          </a:xfrm>
          <a:prstGeom prst="line">
            <a:avLst/>
          </a:prstGeom>
          <a:ln w="19050">
            <a:solidFill>
              <a:srgbClr val="00B05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3713584" y="2389306"/>
            <a:ext cx="1058126" cy="552051"/>
          </a:xfrm>
          <a:prstGeom prst="line">
            <a:avLst/>
          </a:prstGeom>
          <a:ln w="19050">
            <a:solidFill>
              <a:srgbClr val="00B05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3" name="文本占位符 112"/>
          <p:cNvSpPr txBox="1">
            <a:spLocks/>
          </p:cNvSpPr>
          <p:nvPr/>
        </p:nvSpPr>
        <p:spPr bwMode="gray">
          <a:xfrm>
            <a:off x="2522773" y="2773449"/>
            <a:ext cx="1777008" cy="56741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20000"/>
              </a:lnSpc>
              <a:spcBef>
                <a:spcPts val="0"/>
              </a:spcBef>
              <a:buNone/>
            </a:pPr>
            <a:r>
              <a:rPr lang="en-US" sz="1200" dirty="0" smtClean="0">
                <a:latin typeface="Huawei Sans" panose="020C0503030203020204" pitchFamily="34" charset="0"/>
              </a:rPr>
              <a:t>R1 does not have a route to 10.0.4.4, so it discards the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112"/>
          <p:cNvSpPr txBox="1">
            <a:spLocks/>
          </p:cNvSpPr>
          <p:nvPr/>
        </p:nvSpPr>
        <p:spPr>
          <a:xfrm>
            <a:off x="6108045" y="1233488"/>
            <a:ext cx="5637868" cy="514826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R5 accesses 10.0.4.4.</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600" dirty="0" smtClean="0">
                <a:latin typeface="Huawei Sans" panose="020C0503030203020204" pitchFamily="34" charset="0"/>
              </a:rPr>
              <a:t>R5 searches the routing table and sends the packet to R3.</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600" dirty="0" smtClean="0">
                <a:latin typeface="Huawei Sans" panose="020C0503030203020204" pitchFamily="34" charset="0"/>
              </a:rPr>
              <a:t>After receiving the packet, R3 searches the routing table and finds a BGP route with the next hop being R2. R2 is an indirect next hop and needs to </a:t>
            </a:r>
            <a:r>
              <a:rPr lang="en-US" sz="1600" dirty="0" err="1" smtClean="0">
                <a:latin typeface="Huawei Sans" panose="020C0503030203020204" pitchFamily="34" charset="0"/>
              </a:rPr>
              <a:t>recurse</a:t>
            </a:r>
            <a:r>
              <a:rPr lang="en-US" sz="1600" dirty="0" smtClean="0">
                <a:latin typeface="Huawei Sans" panose="020C0503030203020204" pitchFamily="34" charset="0"/>
              </a:rPr>
              <a:t> routes. The route learned through IGP is </a:t>
            </a:r>
            <a:r>
              <a:rPr lang="en-US" sz="1600" dirty="0" err="1" smtClean="0">
                <a:latin typeface="Huawei Sans" panose="020C0503030203020204" pitchFamily="34" charset="0"/>
              </a:rPr>
              <a:t>recursed</a:t>
            </a:r>
            <a:r>
              <a:rPr lang="en-US" sz="1600" dirty="0" smtClean="0">
                <a:latin typeface="Huawei Sans" panose="020C0503030203020204" pitchFamily="34" charset="0"/>
              </a:rPr>
              <a:t> to R1. R3 sends the packet to R1.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buFont typeface="+mj-lt"/>
              <a:buAutoNum type="arabicPeriod"/>
            </a:pPr>
            <a:r>
              <a:rPr lang="en-US" sz="1600" dirty="0" smtClean="0">
                <a:latin typeface="Huawei Sans" panose="020C0503030203020204" pitchFamily="34" charset="0"/>
              </a:rPr>
              <a:t>After receiving the packet, R1 searches the routing table. Because R1 is not a BGP router and does not establish an IBGP peer relationship with R2, R1 does not have the BGP route to 10.0.4.0/24. As a result, R1 does not find the matching route and discards the packet.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
          <p:cNvSpPr>
            <a:spLocks noChangeAspect="1"/>
          </p:cNvSpPr>
          <p:nvPr/>
        </p:nvSpPr>
        <p:spPr bwMode="gray">
          <a:xfrm>
            <a:off x="5324295" y="400579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
          <p:cNvSpPr>
            <a:spLocks noChangeAspect="1"/>
          </p:cNvSpPr>
          <p:nvPr/>
        </p:nvSpPr>
        <p:spPr bwMode="gray">
          <a:xfrm>
            <a:off x="4347222" y="236708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bwMode="gray">
          <a:xfrm>
            <a:off x="2265703" y="292699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 xmlns:a16="http://schemas.microsoft.com/office/drawing/2014/main" id="{31930744-3D36-4F81-8426-6F129C1A6804}"/>
              </a:ext>
            </a:extLst>
          </p:cNvPr>
          <p:cNvSpPr txBox="1"/>
          <p:nvPr/>
        </p:nvSpPr>
        <p:spPr bwMode="gray">
          <a:xfrm>
            <a:off x="811756" y="5738762"/>
            <a:ext cx="1535363" cy="319683"/>
          </a:xfrm>
          <a:prstGeom prst="roundRect">
            <a:avLst>
              <a:gd name="adj" fmla="val 6721"/>
            </a:avLst>
          </a:prstGeom>
          <a:noFill/>
          <a:ln w="12700">
            <a:solidFill>
              <a:srgbClr val="00B0F0"/>
            </a:solidFill>
          </a:ln>
        </p:spPr>
        <p:txBody>
          <a:bodyPr wrap="square" rtlCol="0" anchor="ctr">
            <a:spAutoFit/>
          </a:bodyPr>
          <a:lstStyle/>
          <a:p>
            <a:pPr algn="ctr" fontAlgn="ctr"/>
            <a:r>
              <a:rPr lang="en-US" sz="1400" b="1" dirty="0" smtClean="0">
                <a:solidFill>
                  <a:srgbClr val="EC7061"/>
                </a:solidFill>
                <a:latin typeface="Huawei Sans" panose="020C0503030203020204" pitchFamily="34" charset="0"/>
              </a:rPr>
              <a:t>*&gt;</a:t>
            </a:r>
            <a:r>
              <a:rPr lang="en-US" sz="1400" b="1" dirty="0" err="1" smtClean="0">
                <a:solidFill>
                  <a:srgbClr val="EC7061"/>
                </a:solidFill>
                <a:latin typeface="Huawei Sans" panose="020C0503030203020204" pitchFamily="34" charset="0"/>
              </a:rPr>
              <a:t>i</a:t>
            </a:r>
            <a:r>
              <a:rPr lang="en-US" sz="1400" b="1" dirty="0" smtClean="0">
                <a:solidFill>
                  <a:srgbClr val="EC7061"/>
                </a:solidFill>
                <a:latin typeface="Huawei Sans" panose="020C0503030203020204" pitchFamily="34" charset="0"/>
              </a:rPr>
              <a:t>  10.0.4.0/24</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五边形 52"/>
          <p:cNvSpPr/>
          <p:nvPr/>
        </p:nvSpPr>
        <p:spPr bwMode="auto">
          <a:xfrm>
            <a:off x="3791287" y="-2762"/>
            <a:ext cx="781200" cy="21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Overview</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9060287" y="-2762"/>
            <a:ext cx="148664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a:latin typeface="Huawei Sans" panose="020C0503030203020204" pitchFamily="34" charset="0"/>
              </a:rPr>
              <a:t>Route Generation</a:t>
            </a:r>
            <a:endParaRPr lang="en-US" altLang="zh-CN" sz="1050" dirty="0">
              <a:latin typeface="Huawei Sans" panose="020C0503030203020204" pitchFamily="34" charset="0"/>
              <a:sym typeface="Huawei Sans" panose="020C0503030203020204" pitchFamily="34" charset="0"/>
            </a:endParaRPr>
          </a:p>
        </p:txBody>
      </p:sp>
      <p:sp>
        <p:nvSpPr>
          <p:cNvPr id="55" name="燕尾形 54"/>
          <p:cNvSpPr/>
          <p:nvPr/>
        </p:nvSpPr>
        <p:spPr bwMode="auto">
          <a:xfrm>
            <a:off x="7808325" y="-2762"/>
            <a:ext cx="1344079"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050" dirty="0" smtClean="0">
                <a:latin typeface="Huawei Sans" panose="020C0503030203020204" pitchFamily="34" charset="0"/>
              </a:rPr>
              <a:t>Protocol Entry</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auto">
          <a:xfrm>
            <a:off x="10454818" y="-2762"/>
            <a:ext cx="1604659"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b="1" dirty="0">
                <a:solidFill>
                  <a:schemeClr val="bg1"/>
                </a:solidFill>
                <a:latin typeface="Huawei Sans" panose="020C0503030203020204" pitchFamily="34" charset="0"/>
              </a:rPr>
              <a:t>Advertisement Rule</a:t>
            </a:r>
            <a:endParaRPr lang="en-US" altLang="zh-CN" sz="1050" b="1" dirty="0">
              <a:solidFill>
                <a:schemeClr val="bg1"/>
              </a:solidFill>
              <a:latin typeface="Huawei Sans" panose="020C0503030203020204" pitchFamily="34" charset="0"/>
              <a:sym typeface="Huawei Sans" panose="020C0503030203020204" pitchFamily="34" charset="0"/>
            </a:endParaRPr>
          </a:p>
        </p:txBody>
      </p:sp>
      <p:sp>
        <p:nvSpPr>
          <p:cNvPr id="57" name="燕尾形 56"/>
          <p:cNvSpPr/>
          <p:nvPr/>
        </p:nvSpPr>
        <p:spPr bwMode="auto">
          <a:xfrm>
            <a:off x="5840078" y="-2762"/>
            <a:ext cx="2060364"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050" spc="-20" dirty="0" smtClean="0">
                <a:latin typeface="Huawei Sans" panose="020C0503030203020204" pitchFamily="34" charset="0"/>
              </a:rPr>
              <a:t>Message and State Machine</a:t>
            </a:r>
            <a:endParaRPr lang="en-US" altLang="zh-CN" sz="1050" kern="0" spc="-2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auto">
          <a:xfrm>
            <a:off x="4480370" y="-2762"/>
            <a:ext cx="1451825" cy="21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50" dirty="0" smtClean="0">
                <a:latin typeface="Huawei Sans" panose="020C0503030203020204" pitchFamily="34" charset="0"/>
              </a:rPr>
              <a:t>Peer Relationship</a:t>
            </a: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567415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Introduction to BGP</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Concepts of BGP</a:t>
            </a:r>
            <a:endParaRPr lang="en-US" altLang="zh-CN" dirty="0" smtClean="0">
              <a:solidFill>
                <a:schemeClr val="bg1">
                  <a:lumMod val="50000"/>
                </a:schemeClr>
              </a:solidFill>
              <a:sym typeface="Huawei Sans" panose="020C0503030203020204" pitchFamily="34" charset="0"/>
            </a:endParaRPr>
          </a:p>
          <a:p>
            <a:r>
              <a:rPr lang="en-US" b="1" dirty="0" smtClean="0"/>
              <a:t>Basic BGP Configurations</a:t>
            </a:r>
            <a:endParaRPr lang="en-US" altLang="zh-CN" b="1"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42609126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BGP </a:t>
            </a:r>
            <a:r>
              <a:rPr lang="en-US" altLang="zh-CN" dirty="0" smtClean="0"/>
              <a:t>Configuration</a:t>
            </a:r>
            <a:endParaRPr lang="zh-CN" altLang="en-US" dirty="0"/>
          </a:p>
        </p:txBody>
      </p:sp>
      <p:sp>
        <p:nvSpPr>
          <p:cNvPr id="4" name="矩形 3"/>
          <p:cNvSpPr/>
          <p:nvPr/>
        </p:nvSpPr>
        <p:spPr bwMode="gray">
          <a:xfrm>
            <a:off x="1031515" y="1723606"/>
            <a:ext cx="10604557" cy="584547"/>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rPr>
              <a:t>[Huawei] </a:t>
            </a:r>
            <a:r>
              <a:rPr lang="en-US" sz="1599" b="1" dirty="0" err="1" smtClean="0">
                <a:latin typeface="Huawei Sans" panose="020C0503030203020204" pitchFamily="34" charset="0"/>
              </a:rPr>
              <a:t>bgp</a:t>
            </a:r>
            <a:r>
              <a:rPr lang="en-US" sz="1599" b="1" dirty="0" smtClean="0">
                <a:latin typeface="Huawei Sans" panose="020C0503030203020204" pitchFamily="34" charset="0"/>
              </a:rPr>
              <a:t> </a:t>
            </a:r>
            <a:r>
              <a:rPr lang="en-US" sz="1599" i="1" dirty="0" smtClean="0">
                <a:latin typeface="Huawei Sans" panose="020C0503030203020204" pitchFamily="34" charset="0"/>
              </a:rPr>
              <a:t>{ as-number-plain | as-number-dot }</a:t>
            </a:r>
          </a:p>
          <a:p>
            <a:pPr fontAlgn="ctr"/>
            <a:r>
              <a:rPr lang="en-US" sz="1599" dirty="0" smtClean="0">
                <a:latin typeface="Huawei Sans" panose="020C0503030203020204" pitchFamily="34" charset="0"/>
              </a:rPr>
              <a:t>[Huawei-</a:t>
            </a:r>
            <a:r>
              <a:rPr lang="en-US" sz="1599" dirty="0" err="1" smtClean="0">
                <a:latin typeface="Huawei Sans" panose="020C0503030203020204" pitchFamily="34" charset="0"/>
              </a:rPr>
              <a:t>bgp</a:t>
            </a:r>
            <a:r>
              <a:rPr lang="en-US" sz="1599" dirty="0" smtClean="0">
                <a:latin typeface="Huawei Sans" panose="020C0503030203020204" pitchFamily="34" charset="0"/>
              </a:rPr>
              <a:t>] </a:t>
            </a:r>
            <a:r>
              <a:rPr lang="en-US" sz="1599" b="1" dirty="0" smtClean="0">
                <a:latin typeface="Huawei Sans" panose="020C0503030203020204" pitchFamily="34" charset="0"/>
              </a:rPr>
              <a:t>router-id </a:t>
            </a:r>
            <a:r>
              <a:rPr lang="en-US" sz="1599" i="1" dirty="0" smtClean="0">
                <a:latin typeface="Huawei Sans" panose="020C0503030203020204" pitchFamily="34" charset="0"/>
              </a:rPr>
              <a:t>ipv4-address</a:t>
            </a:r>
            <a:endParaRPr lang="en-US" sz="1599" i="1" dirty="0">
              <a:latin typeface="Huawei Sans" panose="020C0503030203020204" pitchFamily="34" charset="0"/>
            </a:endParaRPr>
          </a:p>
        </p:txBody>
      </p:sp>
      <p:sp>
        <p:nvSpPr>
          <p:cNvPr id="5" name="矩形 4"/>
          <p:cNvSpPr/>
          <p:nvPr/>
        </p:nvSpPr>
        <p:spPr bwMode="gray">
          <a:xfrm>
            <a:off x="551169" y="1366118"/>
            <a:ext cx="11084902" cy="338422"/>
          </a:xfrm>
          <a:prstGeom prst="rect">
            <a:avLst/>
          </a:prstGeom>
        </p:spPr>
        <p:txBody>
          <a:bodyPr wrap="square">
            <a:spAutoFit/>
          </a:bodyPr>
          <a:lstStyle/>
          <a:p>
            <a:pPr marL="342763" indent="-342763" fontAlgn="ctr">
              <a:buFont typeface="+mj-lt"/>
              <a:buAutoNum type="arabicPeriod"/>
            </a:pPr>
            <a:r>
              <a:rPr lang="en-US" sz="1599" dirty="0" smtClean="0">
                <a:latin typeface="Huawei Sans" panose="020C0503030203020204" pitchFamily="34" charset="0"/>
              </a:rPr>
              <a:t>Start a BGP process, specify the local AS number, and enter the BGP view.</a:t>
            </a:r>
            <a:endParaRPr lang="en-US" sz="1599" dirty="0">
              <a:latin typeface="Huawei Sans" panose="020C0503030203020204" pitchFamily="34" charset="0"/>
            </a:endParaRPr>
          </a:p>
        </p:txBody>
      </p:sp>
      <p:sp>
        <p:nvSpPr>
          <p:cNvPr id="6" name="矩形 5"/>
          <p:cNvSpPr/>
          <p:nvPr/>
        </p:nvSpPr>
        <p:spPr bwMode="gray">
          <a:xfrm>
            <a:off x="1031515" y="2396769"/>
            <a:ext cx="10604557" cy="707886"/>
          </a:xfrm>
          <a:prstGeom prst="rect">
            <a:avLst/>
          </a:prstGeom>
        </p:spPr>
        <p:txBody>
          <a:bodyPr wrap="square">
            <a:spAutoFit/>
          </a:bodyPr>
          <a:lstStyle/>
          <a:p>
            <a:pPr fontAlgn="ctr">
              <a:lnSpc>
                <a:spcPts val="2399"/>
              </a:lnSpc>
            </a:pPr>
            <a:r>
              <a:rPr lang="en-US" sz="1599" dirty="0" smtClean="0">
                <a:latin typeface="Huawei Sans" panose="020C0503030203020204" pitchFamily="34" charset="0"/>
              </a:rPr>
              <a:t>When running the </a:t>
            </a:r>
            <a:r>
              <a:rPr lang="en-US" sz="1599" b="1" dirty="0" smtClean="0">
                <a:latin typeface="Huawei Sans" panose="020C0503030203020204" pitchFamily="34" charset="0"/>
              </a:rPr>
              <a:t>router-id</a:t>
            </a:r>
            <a:r>
              <a:rPr lang="en-US" sz="1599" dirty="0" smtClean="0">
                <a:latin typeface="Huawei Sans" panose="020C0503030203020204" pitchFamily="34" charset="0"/>
              </a:rPr>
              <a:t> command to configure the BGP router ID, you are advised to set the BGP router ID to the IP address of the loopback interface on the device.</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1031515" y="3547280"/>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rPr>
              <a:t>[Huawei-</a:t>
            </a:r>
            <a:r>
              <a:rPr lang="en-US" sz="1599" dirty="0" err="1" smtClean="0">
                <a:latin typeface="Huawei Sans" panose="020C0503030203020204" pitchFamily="34" charset="0"/>
              </a:rPr>
              <a:t>bgp</a:t>
            </a:r>
            <a:r>
              <a:rPr lang="en-US" sz="1599" dirty="0" smtClean="0">
                <a:latin typeface="Huawei Sans" panose="020C0503030203020204" pitchFamily="34" charset="0"/>
              </a:rPr>
              <a:t>] </a:t>
            </a:r>
            <a:r>
              <a:rPr lang="en-US" sz="1599" b="1" dirty="0" smtClean="0">
                <a:latin typeface="Huawei Sans" panose="020C0503030203020204" pitchFamily="34" charset="0"/>
              </a:rPr>
              <a:t>peer </a:t>
            </a:r>
            <a:r>
              <a:rPr lang="en-US" sz="1599" i="1" dirty="0" smtClean="0">
                <a:latin typeface="Huawei Sans" panose="020C0503030203020204" pitchFamily="34" charset="0"/>
              </a:rPr>
              <a:t>{ ipv4-address | ipv6-address }</a:t>
            </a:r>
            <a:r>
              <a:rPr lang="en-US" sz="1599" b="1" dirty="0" smtClean="0">
                <a:latin typeface="Huawei Sans" panose="020C0503030203020204" pitchFamily="34" charset="0"/>
              </a:rPr>
              <a:t> as-number </a:t>
            </a:r>
            <a:r>
              <a:rPr lang="en-US" sz="1599" i="1" dirty="0" smtClean="0">
                <a:latin typeface="Huawei Sans" panose="020C0503030203020204" pitchFamily="34" charset="0"/>
              </a:rPr>
              <a:t>{ as-number-plain | as-number-dot }</a:t>
            </a:r>
            <a:endParaRPr lang="en-US" sz="1599" i="1" dirty="0">
              <a:latin typeface="Huawei Sans" panose="020C0503030203020204" pitchFamily="34" charset="0"/>
            </a:endParaRPr>
          </a:p>
        </p:txBody>
      </p:sp>
      <p:sp>
        <p:nvSpPr>
          <p:cNvPr id="10" name="矩形 9"/>
          <p:cNvSpPr/>
          <p:nvPr/>
        </p:nvSpPr>
        <p:spPr bwMode="gray">
          <a:xfrm>
            <a:off x="551169" y="3136473"/>
            <a:ext cx="11084902" cy="338422"/>
          </a:xfrm>
          <a:prstGeom prst="rect">
            <a:avLst/>
          </a:prstGeom>
        </p:spPr>
        <p:txBody>
          <a:bodyPr wrap="square">
            <a:spAutoFit/>
          </a:bodyPr>
          <a:lstStyle/>
          <a:p>
            <a:pPr marL="342763" indent="-342763" fontAlgn="ctr">
              <a:buFont typeface="+mj-lt"/>
              <a:buAutoNum type="arabicPeriod" startAt="2"/>
            </a:pPr>
            <a:r>
              <a:rPr lang="en-US" sz="1599" dirty="0" smtClean="0">
                <a:latin typeface="Huawei Sans" panose="020C0503030203020204" pitchFamily="34" charset="0"/>
              </a:rPr>
              <a:t>Create a BGP peer and specify the peer address and AS number.</a:t>
            </a:r>
            <a:endParaRPr lang="en-US" sz="1599" dirty="0">
              <a:latin typeface="Huawei Sans" panose="020C0503030203020204" pitchFamily="34" charset="0"/>
            </a:endParaRPr>
          </a:p>
        </p:txBody>
      </p:sp>
      <p:sp>
        <p:nvSpPr>
          <p:cNvPr id="12" name="矩形 11"/>
          <p:cNvSpPr/>
          <p:nvPr/>
        </p:nvSpPr>
        <p:spPr bwMode="gray">
          <a:xfrm>
            <a:off x="1031515" y="4607741"/>
            <a:ext cx="10604557" cy="584547"/>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rPr>
              <a:t>[Huawei-</a:t>
            </a:r>
            <a:r>
              <a:rPr lang="en-US" sz="1599" dirty="0" err="1" smtClean="0">
                <a:latin typeface="Huawei Sans" panose="020C0503030203020204" pitchFamily="34" charset="0"/>
              </a:rPr>
              <a:t>bgp</a:t>
            </a:r>
            <a:r>
              <a:rPr lang="en-US" sz="1599" dirty="0" smtClean="0">
                <a:latin typeface="Huawei Sans" panose="020C0503030203020204" pitchFamily="34" charset="0"/>
              </a:rPr>
              <a:t>] </a:t>
            </a:r>
            <a:r>
              <a:rPr lang="en-US" sz="1599" b="1" dirty="0" smtClean="0">
                <a:latin typeface="Huawei Sans" panose="020C0503030203020204" pitchFamily="34" charset="0"/>
              </a:rPr>
              <a:t>peer </a:t>
            </a:r>
            <a:r>
              <a:rPr lang="en-US" sz="1599" i="1" dirty="0" smtClean="0">
                <a:latin typeface="Huawei Sans" panose="020C0503030203020204" pitchFamily="34" charset="0"/>
              </a:rPr>
              <a:t>ipv4-address</a:t>
            </a:r>
            <a:r>
              <a:rPr lang="en-US" sz="1599" b="1" dirty="0" smtClean="0">
                <a:latin typeface="Huawei Sans" panose="020C0503030203020204" pitchFamily="34" charset="0"/>
              </a:rPr>
              <a:t> connect-interface </a:t>
            </a:r>
            <a:r>
              <a:rPr lang="en-US" sz="1599" i="1" dirty="0" smtClean="0">
                <a:latin typeface="Huawei Sans" panose="020C0503030203020204" pitchFamily="34" charset="0"/>
              </a:rPr>
              <a:t>interface-type interface-number [ ipv4-source-address ]</a:t>
            </a:r>
          </a:p>
          <a:p>
            <a:pPr fontAlgn="ctr"/>
            <a:r>
              <a:rPr lang="en-US" sz="1599" dirty="0" smtClean="0">
                <a:latin typeface="Huawei Sans" panose="020C0503030203020204" pitchFamily="34" charset="0"/>
              </a:rPr>
              <a:t>[Huawei-</a:t>
            </a:r>
            <a:r>
              <a:rPr lang="en-US" sz="1599" dirty="0" err="1" smtClean="0">
                <a:latin typeface="Huawei Sans" panose="020C0503030203020204" pitchFamily="34" charset="0"/>
              </a:rPr>
              <a:t>bgp</a:t>
            </a:r>
            <a:r>
              <a:rPr lang="en-US" sz="1599" dirty="0" smtClean="0">
                <a:latin typeface="Huawei Sans" panose="020C0503030203020204" pitchFamily="34" charset="0"/>
              </a:rPr>
              <a:t>] </a:t>
            </a:r>
            <a:r>
              <a:rPr lang="en-US" sz="1599" b="1" dirty="0" smtClean="0">
                <a:latin typeface="Huawei Sans" panose="020C0503030203020204" pitchFamily="34" charset="0"/>
              </a:rPr>
              <a:t>peer </a:t>
            </a:r>
            <a:r>
              <a:rPr lang="en-US" sz="1599" i="1" dirty="0" smtClean="0">
                <a:latin typeface="Huawei Sans" panose="020C0503030203020204" pitchFamily="34" charset="0"/>
              </a:rPr>
              <a:t>ipv4-address </a:t>
            </a:r>
            <a:r>
              <a:rPr lang="en-US" sz="1599" b="1" dirty="0" err="1" smtClean="0">
                <a:latin typeface="Huawei Sans" panose="020C0503030203020204" pitchFamily="34" charset="0"/>
              </a:rPr>
              <a:t>ebgp</a:t>
            </a:r>
            <a:r>
              <a:rPr lang="en-US" sz="1599" b="1" dirty="0" smtClean="0">
                <a:latin typeface="Huawei Sans" panose="020C0503030203020204" pitchFamily="34" charset="0"/>
              </a:rPr>
              <a:t>-max-hop </a:t>
            </a:r>
            <a:r>
              <a:rPr lang="en-US" sz="1599" i="1" dirty="0" smtClean="0">
                <a:latin typeface="Huawei Sans" panose="020C0503030203020204" pitchFamily="34" charset="0"/>
              </a:rPr>
              <a:t>[ hop-count ]</a:t>
            </a:r>
            <a:endParaRPr lang="en-US" sz="1599" i="1" dirty="0">
              <a:latin typeface="Huawei Sans" panose="020C0503030203020204" pitchFamily="34" charset="0"/>
            </a:endParaRPr>
          </a:p>
        </p:txBody>
      </p:sp>
      <p:sp>
        <p:nvSpPr>
          <p:cNvPr id="13" name="矩形 12"/>
          <p:cNvSpPr/>
          <p:nvPr/>
        </p:nvSpPr>
        <p:spPr bwMode="gray">
          <a:xfrm>
            <a:off x="551168" y="4004561"/>
            <a:ext cx="10678807" cy="584519"/>
          </a:xfrm>
          <a:prstGeom prst="rect">
            <a:avLst/>
          </a:prstGeom>
        </p:spPr>
        <p:txBody>
          <a:bodyPr wrap="square">
            <a:spAutoFit/>
          </a:bodyPr>
          <a:lstStyle/>
          <a:p>
            <a:pPr marL="342763" indent="-342763" fontAlgn="ctr">
              <a:buFont typeface="+mj-lt"/>
              <a:buAutoNum type="arabicPeriod" startAt="3"/>
            </a:pPr>
            <a:r>
              <a:rPr lang="en-US" sz="1599" dirty="0" smtClean="0">
                <a:latin typeface="Huawei Sans" panose="020C0503030203020204" pitchFamily="34" charset="0"/>
              </a:rPr>
              <a:t>Configure the source address used to establish the peer relationship and the maximum number of hops of an EBGP peer.</a:t>
            </a:r>
            <a:endParaRPr lang="en-US" sz="1599" dirty="0">
              <a:latin typeface="Huawei Sans" panose="020C0503030203020204" pitchFamily="34" charset="0"/>
            </a:endParaRPr>
          </a:p>
        </p:txBody>
      </p:sp>
      <p:sp>
        <p:nvSpPr>
          <p:cNvPr id="14" name="矩形 13"/>
          <p:cNvSpPr/>
          <p:nvPr/>
        </p:nvSpPr>
        <p:spPr bwMode="gray">
          <a:xfrm>
            <a:off x="1031515" y="5243529"/>
            <a:ext cx="10604557" cy="1015266"/>
          </a:xfrm>
          <a:prstGeom prst="rect">
            <a:avLst/>
          </a:prstGeom>
        </p:spPr>
        <p:txBody>
          <a:bodyPr wrap="square">
            <a:spAutoFit/>
          </a:bodyPr>
          <a:lstStyle/>
          <a:p>
            <a:pPr fontAlgn="ctr">
              <a:lnSpc>
                <a:spcPts val="2399"/>
              </a:lnSpc>
            </a:pPr>
            <a:r>
              <a:rPr lang="en-US" sz="1599" dirty="0" smtClean="0">
                <a:latin typeface="Huawei Sans" panose="020C0503030203020204" pitchFamily="34" charset="0"/>
              </a:rPr>
              <a:t>In this case, you can also specify the source address used for establishing a connection.</a:t>
            </a:r>
            <a:r>
              <a:rPr lang="en-US"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dirty="0" smtClean="0">
                <a:latin typeface="Huawei Sans" panose="020C0503030203020204" pitchFamily="34" charset="0"/>
              </a:rPr>
              <a:t>By default, the maximum number of hops allowed for an EBGP connection is 1. That is, an EBGP connection must be established on a directly connected physical link.</a:t>
            </a:r>
            <a:endParaRPr lang="en-US" sz="1599" dirty="0">
              <a:latin typeface="Huawei Sans" panose="020C0503030203020204" pitchFamily="34" charset="0"/>
            </a:endParaRPr>
          </a:p>
        </p:txBody>
      </p:sp>
    </p:spTree>
    <p:extLst>
      <p:ext uri="{BB962C8B-B14F-4D97-AF65-F5344CB8AC3E}">
        <p14:creationId xmlns:p14="http://schemas.microsoft.com/office/powerpoint/2010/main" val="32025170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bwMode="gray">
          <a:xfrm>
            <a:off x="619814" y="1444863"/>
            <a:ext cx="2595059" cy="1979763"/>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451878" y="3469232"/>
            <a:ext cx="5812212" cy="2912517"/>
          </a:xfrm>
        </p:spPr>
        <p:txBody>
          <a:bodyPr/>
          <a:lstStyle/>
          <a:p>
            <a:r>
              <a:rPr lang="en-US" altLang="zh-CN" sz="1400" dirty="0" smtClean="0"/>
              <a:t>The figure shows BGP peer relationships, AS numbers, and device interconnection addresses.</a:t>
            </a:r>
            <a:endParaRPr lang="en-US" altLang="zh-CN" sz="1400" dirty="0" smtClean="0">
              <a:sym typeface="Huawei Sans" panose="020C0503030203020204" pitchFamily="34" charset="0"/>
            </a:endParaRPr>
          </a:p>
          <a:p>
            <a:r>
              <a:rPr lang="en-US" altLang="zh-CN" sz="1400" dirty="0" smtClean="0"/>
              <a:t>The IP address of Loopback1 on each device is 10.0.x.x/32, where x is the device ID. All devices use the IP address of Loopback1 as the router ID.</a:t>
            </a:r>
            <a:endParaRPr lang="en-US" altLang="zh-CN" sz="1400" dirty="0" smtClean="0">
              <a:sym typeface="Huawei Sans" panose="020C0503030203020204" pitchFamily="34" charset="0"/>
            </a:endParaRPr>
          </a:p>
          <a:p>
            <a:r>
              <a:rPr lang="en-US" altLang="zh-CN" sz="1400" dirty="0" smtClean="0"/>
              <a:t>R1 and R3 establish an IBGP peer relationship using the IP address of Loopback1 as the source address of a TCP connection; R3 and R4 establish an EBGP peer relationship using the IP address of the interconnected interface as the source address.</a:t>
            </a:r>
            <a:endParaRPr lang="en-US" altLang="zh-CN" sz="1400" dirty="0" smtClean="0">
              <a:sym typeface="Huawei Sans" panose="020C0503030203020204" pitchFamily="34" charset="0"/>
            </a:endParaRPr>
          </a:p>
          <a:p>
            <a:endParaRPr lang="zh-CN" altLang="en-US" sz="1400" dirty="0"/>
          </a:p>
        </p:txBody>
      </p:sp>
      <p:sp>
        <p:nvSpPr>
          <p:cNvPr id="2" name="标题 1"/>
          <p:cNvSpPr>
            <a:spLocks noGrp="1"/>
          </p:cNvSpPr>
          <p:nvPr>
            <p:ph type="title"/>
          </p:nvPr>
        </p:nvSpPr>
        <p:spPr/>
        <p:txBody>
          <a:bodyPr/>
          <a:lstStyle/>
          <a:p>
            <a:r>
              <a:rPr lang="en-US" altLang="zh-CN" smtClean="0"/>
              <a:t>Configuration Example (1)</a:t>
            </a:r>
            <a:endParaRPr lang="zh-CN" altLang="en-US" dirty="0"/>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97776" y="2789564"/>
            <a:ext cx="417097" cy="341261"/>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9388" y="1671378"/>
            <a:ext cx="417097" cy="341261"/>
          </a:xfrm>
          <a:prstGeom prst="rect">
            <a:avLst/>
          </a:prstGeom>
          <a:noFill/>
        </p:spPr>
      </p:pic>
      <p:sp>
        <p:nvSpPr>
          <p:cNvPr id="7" name="TextBox 120">
            <a:extLst>
              <a:ext uri="{FF2B5EF4-FFF2-40B4-BE49-F238E27FC236}">
                <a16:creationId xmlns="" xmlns:a16="http://schemas.microsoft.com/office/drawing/2014/main" id="{020D7A1D-EFAD-4C8C-B9DE-D0FAD269B77A}"/>
              </a:ext>
            </a:extLst>
          </p:cNvPr>
          <p:cNvSpPr txBox="1"/>
          <p:nvPr/>
        </p:nvSpPr>
        <p:spPr bwMode="gray">
          <a:xfrm>
            <a:off x="2516443" y="164280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90120" y="2794055"/>
            <a:ext cx="417097" cy="341261"/>
          </a:xfrm>
          <a:prstGeom prst="rect">
            <a:avLst/>
          </a:prstGeom>
          <a:noFill/>
        </p:spPr>
      </p:pic>
      <p:sp>
        <p:nvSpPr>
          <p:cNvPr id="11" name="矩形 10">
            <a:extLst>
              <a:ext uri="{FF2B5EF4-FFF2-40B4-BE49-F238E27FC236}">
                <a16:creationId xmlns="" xmlns:a16="http://schemas.microsoft.com/office/drawing/2014/main" id="{63EC1A45-DE44-4732-A300-8A63DEFB1977}"/>
              </a:ext>
            </a:extLst>
          </p:cNvPr>
          <p:cNvSpPr/>
          <p:nvPr/>
        </p:nvSpPr>
        <p:spPr bwMode="gray">
          <a:xfrm>
            <a:off x="5009235" y="2499587"/>
            <a:ext cx="919349" cy="96964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 xmlns:a16="http://schemas.microsoft.com/office/drawing/2014/main" id="{020D7A1D-EFAD-4C8C-B9DE-D0FAD269B77A}"/>
              </a:ext>
            </a:extLst>
          </p:cNvPr>
          <p:cNvSpPr txBox="1"/>
          <p:nvPr/>
        </p:nvSpPr>
        <p:spPr bwMode="gray">
          <a:xfrm>
            <a:off x="3766558" y="2482369"/>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78785" y="2789564"/>
            <a:ext cx="417097" cy="341261"/>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5" idx="1"/>
            <a:endCxn id="14" idx="3"/>
          </p:cNvCxnSpPr>
          <p:nvPr/>
        </p:nvCxnSpPr>
        <p:spPr bwMode="gray">
          <a:xfrm flipH="1">
            <a:off x="1695882" y="2960195"/>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94275FFE-3BE6-4C12-8737-FDFE3456C4A2}"/>
              </a:ext>
            </a:extLst>
          </p:cNvPr>
          <p:cNvCxnSpPr>
            <a:stCxn id="6" idx="2"/>
            <a:endCxn id="14" idx="0"/>
          </p:cNvCxnSpPr>
          <p:nvPr/>
        </p:nvCxnSpPr>
        <p:spPr bwMode="gray">
          <a:xfrm>
            <a:off x="967936" y="2012639"/>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extBox 120">
            <a:extLst>
              <a:ext uri="{FF2B5EF4-FFF2-40B4-BE49-F238E27FC236}">
                <a16:creationId xmlns="" xmlns:a16="http://schemas.microsoft.com/office/drawing/2014/main" id="{020D7A1D-EFAD-4C8C-B9DE-D0FAD269B77A}"/>
              </a:ext>
            </a:extLst>
          </p:cNvPr>
          <p:cNvSpPr txBox="1"/>
          <p:nvPr/>
        </p:nvSpPr>
        <p:spPr bwMode="gray">
          <a:xfrm>
            <a:off x="5050801" y="249958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19" name="矩形 18">
            <a:extLst>
              <a:ext uri="{FF2B5EF4-FFF2-40B4-BE49-F238E27FC236}">
                <a16:creationId xmlns="" xmlns:a16="http://schemas.microsoft.com/office/drawing/2014/main" id="{63EC1A45-DE44-4732-A300-8A63DEFB1977}"/>
              </a:ext>
            </a:extLst>
          </p:cNvPr>
          <p:cNvSpPr/>
          <p:nvPr/>
        </p:nvSpPr>
        <p:spPr bwMode="gray">
          <a:xfrm>
            <a:off x="531612" y="1322254"/>
            <a:ext cx="2775041" cy="214697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a:extLst>
              <a:ext uri="{FF2B5EF4-FFF2-40B4-BE49-F238E27FC236}">
                <a16:creationId xmlns="" xmlns:a16="http://schemas.microsoft.com/office/drawing/2014/main" id="{25FFCF9E-B77D-4002-8CAE-8C36C256A152}"/>
              </a:ext>
            </a:extLst>
          </p:cNvPr>
          <p:cNvCxnSpPr>
            <a:cxnSpLocks/>
          </p:cNvCxnSpPr>
          <p:nvPr/>
        </p:nvCxnSpPr>
        <p:spPr bwMode="gray">
          <a:xfrm>
            <a:off x="3219685" y="2853599"/>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22" name="直接箭头连接符 21">
            <a:extLst>
              <a:ext uri="{FF2B5EF4-FFF2-40B4-BE49-F238E27FC236}">
                <a16:creationId xmlns="" xmlns:a16="http://schemas.microsoft.com/office/drawing/2014/main" id="{25FFCF9E-B77D-4002-8CAE-8C36C256A152}"/>
              </a:ext>
            </a:extLst>
          </p:cNvPr>
          <p:cNvCxnSpPr>
            <a:cxnSpLocks/>
          </p:cNvCxnSpPr>
          <p:nvPr/>
        </p:nvCxnSpPr>
        <p:spPr bwMode="gray">
          <a:xfrm flipH="1" flipV="1">
            <a:off x="1176485" y="1852894"/>
            <a:ext cx="1829840" cy="947556"/>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3" name="TextBox 120">
            <a:extLst>
              <a:ext uri="{FF2B5EF4-FFF2-40B4-BE49-F238E27FC236}">
                <a16:creationId xmlns="" xmlns:a16="http://schemas.microsoft.com/office/drawing/2014/main" id="{020D7A1D-EFAD-4C8C-B9DE-D0FAD269B77A}"/>
              </a:ext>
            </a:extLst>
          </p:cNvPr>
          <p:cNvSpPr txBox="1"/>
          <p:nvPr/>
        </p:nvSpPr>
        <p:spPr bwMode="gray">
          <a:xfrm>
            <a:off x="1904430" y="200364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a:extLst>
              <a:ext uri="{FF2B5EF4-FFF2-40B4-BE49-F238E27FC236}">
                <a16:creationId xmlns="" xmlns:a16="http://schemas.microsoft.com/office/drawing/2014/main" id="{50B8AEF7-5A8B-4E49-9853-46C25AF08883}"/>
              </a:ext>
            </a:extLst>
          </p:cNvPr>
          <p:cNvCxnSpPr>
            <a:stCxn id="5" idx="3"/>
            <a:endCxn id="9" idx="1"/>
          </p:cNvCxnSpPr>
          <p:nvPr/>
        </p:nvCxnSpPr>
        <p:spPr bwMode="gray">
          <a:xfrm>
            <a:off x="3214873" y="2960195"/>
            <a:ext cx="2075247" cy="4491"/>
          </a:xfrm>
          <a:prstGeom prst="line">
            <a:avLst/>
          </a:prstGeom>
          <a:noFill/>
          <a:ln w="19050" cap="flat" cmpd="sng" algn="ctr">
            <a:solidFill>
              <a:sysClr val="windowText" lastClr="000000"/>
            </a:solidFill>
            <a:prstDash val="solid"/>
          </a:ln>
          <a:effectLst/>
        </p:spPr>
      </p:cxnSp>
      <p:sp>
        <p:nvSpPr>
          <p:cNvPr id="74" name="文本框 73"/>
          <p:cNvSpPr txBox="1"/>
          <p:nvPr/>
        </p:nvSpPr>
        <p:spPr bwMode="gray">
          <a:xfrm>
            <a:off x="776922" y="1415140"/>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1293712"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2812703"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305047"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6263625" y="1933107"/>
            <a:ext cx="4802851" cy="1323439"/>
          </a:xfrm>
          <a:prstGeom prst="rect">
            <a:avLst/>
          </a:prstGeom>
          <a:solidFill>
            <a:srgbClr val="F4FBFE"/>
          </a:solidFill>
          <a:ln>
            <a:solidFill>
              <a:srgbClr val="99DFF9"/>
            </a:solidFill>
          </a:ln>
        </p:spPr>
        <p:txBody>
          <a:bodyPr wrap="square" rtlCol="0" anchor="ctr">
            <a:spAutoFit/>
          </a:bodyPr>
          <a:lstStyle/>
          <a:p>
            <a:pPr fontAlgn="ctr">
              <a:lnSpc>
                <a:spcPts val="2399"/>
              </a:lnSpc>
            </a:pPr>
            <a:r>
              <a:rPr lang="en-US" sz="1399" dirty="0" smtClean="0">
                <a:solidFill>
                  <a:prstClr val="black"/>
                </a:solidFill>
                <a:latin typeface="Huawei Sans" panose="020C0503030203020204" pitchFamily="34" charset="0"/>
              </a:rPr>
              <a:t>[R1] </a:t>
            </a:r>
            <a:r>
              <a:rPr lang="en-US" sz="1399" b="1" dirty="0" err="1" smtClean="0">
                <a:solidFill>
                  <a:prstClr val="black"/>
                </a:solidFill>
                <a:latin typeface="Huawei Sans" panose="020C0503030203020204" pitchFamily="34" charset="0"/>
              </a:rPr>
              <a:t>bgp</a:t>
            </a:r>
            <a:r>
              <a:rPr lang="en-US" sz="1399" b="1" dirty="0" smtClean="0">
                <a:solidFill>
                  <a:prstClr val="black"/>
                </a:solidFill>
                <a:latin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rPr>
              <a:t>[R1-bgp] </a:t>
            </a:r>
            <a:r>
              <a:rPr lang="en-US" sz="1399" b="1" dirty="0" smtClean="0">
                <a:solidFill>
                  <a:prstClr val="black"/>
                </a:solidFill>
                <a:latin typeface="Huawei Sans" panose="020C0503030203020204" pitchFamily="34" charset="0"/>
              </a:rPr>
              <a:t>router-id 10.0.1.1</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rPr>
              <a:t>[R1-bgp] </a:t>
            </a:r>
            <a:r>
              <a:rPr lang="en-US" sz="1399" b="1" dirty="0" smtClean="0">
                <a:solidFill>
                  <a:prstClr val="black"/>
                </a:solidFill>
                <a:latin typeface="Huawei Sans" panose="020C0503030203020204" pitchFamily="34" charset="0"/>
              </a:rPr>
              <a:t>peer 10.0.3.3 as-number 100</a:t>
            </a:r>
          </a:p>
          <a:p>
            <a:pPr fontAlgn="ctr">
              <a:lnSpc>
                <a:spcPts val="2399"/>
              </a:lnSpc>
            </a:pPr>
            <a:r>
              <a:rPr lang="en-US" sz="1399" dirty="0" smtClean="0">
                <a:solidFill>
                  <a:prstClr val="black"/>
                </a:solidFill>
                <a:latin typeface="Huawei Sans" panose="020C0503030203020204" pitchFamily="34" charset="0"/>
              </a:rPr>
              <a:t>[R1-bgp] </a:t>
            </a:r>
            <a:r>
              <a:rPr lang="en-US" sz="1399" b="1" dirty="0" smtClean="0">
                <a:solidFill>
                  <a:prstClr val="black"/>
                </a:solidFill>
                <a:latin typeface="Huawei Sans" panose="020C0503030203020204" pitchFamily="34" charset="0"/>
              </a:rPr>
              <a:t>peer 10.0.3.3 connect-interface LoopBack1</a:t>
            </a:r>
            <a:endParaRPr lang="en-US" sz="1399" b="1" dirty="0">
              <a:solidFill>
                <a:prstClr val="black"/>
              </a:solidFill>
              <a:latin typeface="Huawei Sans" panose="020C0503030203020204" pitchFamily="34" charset="0"/>
            </a:endParaRPr>
          </a:p>
        </p:txBody>
      </p:sp>
      <p:sp>
        <p:nvSpPr>
          <p:cNvPr id="84" name="文本框 83"/>
          <p:cNvSpPr txBox="1"/>
          <p:nvPr/>
        </p:nvSpPr>
        <p:spPr bwMode="gray">
          <a:xfrm>
            <a:off x="6264089" y="1559261"/>
            <a:ext cx="166423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rPr>
              <a:t>R1 configuration:</a:t>
            </a:r>
            <a:endParaRPr lang="en-US" sz="1399" b="1" dirty="0">
              <a:solidFill>
                <a:prstClr val="black"/>
              </a:solidFill>
              <a:latin typeface="Huawei Sans" panose="020C0503030203020204" pitchFamily="34" charset="0"/>
            </a:endParaRPr>
          </a:p>
        </p:txBody>
      </p:sp>
      <p:sp>
        <p:nvSpPr>
          <p:cNvPr id="85" name="文本框 84"/>
          <p:cNvSpPr txBox="1"/>
          <p:nvPr/>
        </p:nvSpPr>
        <p:spPr bwMode="gray">
          <a:xfrm>
            <a:off x="6263625" y="3846991"/>
            <a:ext cx="4802257" cy="1631216"/>
          </a:xfrm>
          <a:prstGeom prst="rect">
            <a:avLst/>
          </a:prstGeom>
          <a:solidFill>
            <a:srgbClr val="F4FBFE"/>
          </a:solidFill>
          <a:ln>
            <a:solidFill>
              <a:srgbClr val="99DFF9"/>
            </a:solidFill>
          </a:ln>
        </p:spPr>
        <p:txBody>
          <a:bodyPr wrap="square" rtlCol="0">
            <a:spAutoFit/>
          </a:bodyPr>
          <a:lstStyle/>
          <a:p>
            <a:pPr fontAlgn="ctr">
              <a:lnSpc>
                <a:spcPts val="2399"/>
              </a:lnSpc>
            </a:pPr>
            <a:r>
              <a:rPr lang="en-US" sz="1399" dirty="0" smtClean="0">
                <a:solidFill>
                  <a:prstClr val="black"/>
                </a:solidFill>
                <a:latin typeface="Huawei Sans" panose="020C0503030203020204" pitchFamily="34" charset="0"/>
              </a:rPr>
              <a:t>[R3] </a:t>
            </a:r>
            <a:r>
              <a:rPr lang="en-US" sz="1399" b="1" dirty="0" err="1" smtClean="0">
                <a:solidFill>
                  <a:prstClr val="black"/>
                </a:solidFill>
                <a:latin typeface="Huawei Sans" panose="020C0503030203020204" pitchFamily="34" charset="0"/>
              </a:rPr>
              <a:t>bgp</a:t>
            </a:r>
            <a:r>
              <a:rPr lang="en-US" sz="1399" b="1" dirty="0" smtClean="0">
                <a:solidFill>
                  <a:prstClr val="black"/>
                </a:solidFill>
                <a:latin typeface="Huawei Sans" panose="020C0503030203020204" pitchFamily="34" charset="0"/>
              </a:rPr>
              <a:t> 100</a:t>
            </a:r>
          </a:p>
          <a:p>
            <a:pPr fontAlgn="ctr">
              <a:lnSpc>
                <a:spcPts val="2399"/>
              </a:lnSpc>
            </a:pPr>
            <a:r>
              <a:rPr lang="en-US" sz="1399" dirty="0" smtClean="0">
                <a:solidFill>
                  <a:prstClr val="black"/>
                </a:solidFill>
                <a:latin typeface="Huawei Sans" panose="020C0503030203020204" pitchFamily="34" charset="0"/>
              </a:rPr>
              <a:t>[R3-bgp] </a:t>
            </a:r>
            <a:r>
              <a:rPr lang="en-US" sz="1399" b="1" dirty="0" smtClean="0">
                <a:solidFill>
                  <a:prstClr val="black"/>
                </a:solidFill>
                <a:latin typeface="Huawei Sans" panose="020C0503030203020204" pitchFamily="34" charset="0"/>
              </a:rPr>
              <a:t>router-id 10.0.3.3</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rPr>
              <a:t>[R3-bgp] </a:t>
            </a:r>
            <a:r>
              <a:rPr lang="en-US" sz="1399" b="1" dirty="0" smtClean="0">
                <a:solidFill>
                  <a:prstClr val="black"/>
                </a:solidFill>
                <a:latin typeface="Huawei Sans" panose="020C0503030203020204" pitchFamily="34" charset="0"/>
              </a:rPr>
              <a:t>peer 10.0.1.1 as-number 100</a:t>
            </a:r>
          </a:p>
          <a:p>
            <a:pPr fontAlgn="ctr">
              <a:lnSpc>
                <a:spcPts val="2399"/>
              </a:lnSpc>
            </a:pPr>
            <a:r>
              <a:rPr lang="en-US" sz="1399" dirty="0" smtClean="0">
                <a:solidFill>
                  <a:prstClr val="black"/>
                </a:solidFill>
                <a:latin typeface="Huawei Sans" panose="020C0503030203020204" pitchFamily="34" charset="0"/>
              </a:rPr>
              <a:t>[R3-bgp] </a:t>
            </a:r>
            <a:r>
              <a:rPr lang="en-US" sz="1399" b="1" dirty="0" smtClean="0">
                <a:solidFill>
                  <a:prstClr val="black"/>
                </a:solidFill>
                <a:latin typeface="Huawei Sans" panose="020C0503030203020204" pitchFamily="34" charset="0"/>
              </a:rPr>
              <a:t>peer 10.0.1.1 connect-interface LoopBack1</a:t>
            </a:r>
          </a:p>
          <a:p>
            <a:pPr fontAlgn="ctr">
              <a:lnSpc>
                <a:spcPts val="2399"/>
              </a:lnSpc>
            </a:pPr>
            <a:r>
              <a:rPr lang="en-US" sz="1399" dirty="0" smtClean="0">
                <a:solidFill>
                  <a:prstClr val="black"/>
                </a:solidFill>
                <a:latin typeface="Huawei Sans" panose="020C0503030203020204" pitchFamily="34" charset="0"/>
              </a:rPr>
              <a:t>[R3-bgp] </a:t>
            </a:r>
            <a:r>
              <a:rPr lang="en-US" sz="1399" b="1" dirty="0" smtClean="0">
                <a:solidFill>
                  <a:prstClr val="black"/>
                </a:solidFill>
                <a:latin typeface="Huawei Sans" panose="020C0503030203020204" pitchFamily="34" charset="0"/>
              </a:rPr>
              <a:t>peer 10.0.34.4 as-number 200</a:t>
            </a:r>
            <a:endParaRPr lang="en-US" sz="1399" b="1" dirty="0">
              <a:solidFill>
                <a:prstClr val="black"/>
              </a:solidFill>
              <a:latin typeface="Huawei Sans" panose="020C0503030203020204" pitchFamily="34" charset="0"/>
            </a:endParaRPr>
          </a:p>
        </p:txBody>
      </p:sp>
      <p:sp>
        <p:nvSpPr>
          <p:cNvPr id="86" name="文本框 85"/>
          <p:cNvSpPr txBox="1"/>
          <p:nvPr/>
        </p:nvSpPr>
        <p:spPr bwMode="gray">
          <a:xfrm>
            <a:off x="6264090" y="3539334"/>
            <a:ext cx="166423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rPr>
              <a:t>R3 configuration:</a:t>
            </a:r>
            <a:endParaRPr lang="en-US" sz="1399" b="1" dirty="0">
              <a:solidFill>
                <a:prstClr val="black"/>
              </a:solidFill>
              <a:latin typeface="Huawei Sans" panose="020C0503030203020204" pitchFamily="34" charset="0"/>
            </a:endParaRPr>
          </a:p>
        </p:txBody>
      </p:sp>
      <p:sp>
        <p:nvSpPr>
          <p:cNvPr id="31" name="文本框 30"/>
          <p:cNvSpPr txBox="1"/>
          <p:nvPr/>
        </p:nvSpPr>
        <p:spPr bwMode="gray">
          <a:xfrm>
            <a:off x="3176658" y="2983443"/>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462281" y="2437301"/>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4267278" y="2983443"/>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77042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b="1" dirty="0" smtClean="0"/>
              <a:t>Introduction to BGP</a:t>
            </a:r>
            <a:endParaRPr lang="en-US" altLang="zh-CN" b="1" dirty="0" smtClean="0">
              <a:sym typeface="Huawei Sans" panose="020C0503030203020204" pitchFamily="34" charset="0"/>
            </a:endParaRPr>
          </a:p>
          <a:p>
            <a:r>
              <a:rPr lang="en-US" dirty="0" smtClean="0">
                <a:solidFill>
                  <a:schemeClr val="bg1">
                    <a:lumMod val="50000"/>
                  </a:schemeClr>
                </a:solidFill>
              </a:rPr>
              <a:t>Basic Concepts of BGP</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Basic BGP Configurations</a:t>
            </a:r>
            <a:endParaRPr lang="en-US" altLang="zh-CN" dirty="0" smtClean="0">
              <a:solidFill>
                <a:schemeClr val="bg1">
                  <a:lumMod val="50000"/>
                </a:schemeClr>
              </a:solidFill>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6633761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3469232"/>
            <a:ext cx="5811748" cy="2912517"/>
          </a:xfrm>
        </p:spPr>
        <p:txBody>
          <a:bodyPr/>
          <a:lstStyle/>
          <a:p>
            <a:r>
              <a:rPr lang="en-US" altLang="zh-CN" sz="1400" dirty="0"/>
              <a:t>The figure shows BGP peer relationships, AS numbers, and device interconnection addresses.</a:t>
            </a:r>
          </a:p>
          <a:p>
            <a:r>
              <a:rPr lang="en-US" altLang="zh-CN" sz="1400" dirty="0"/>
              <a:t>The IP address of Loopback1 on each device is 10.0.x.x/32, where x is the device ID. All devices use the IP address of Loopback1 as the router ID.</a:t>
            </a:r>
          </a:p>
          <a:p>
            <a:r>
              <a:rPr lang="en-US" altLang="zh-CN" sz="1400" dirty="0"/>
              <a:t>R1 and R3 establish an IBGP peer relationship using the IP address of Loopback1 as the source address of a TCP connection; R3 and R4 establish an EBGP peer relationship using the IP address of the interconnected interface as the source address.</a:t>
            </a:r>
          </a:p>
          <a:p>
            <a:endParaRPr lang="en-US" altLang="zh-CN" sz="1400" dirty="0"/>
          </a:p>
          <a:p>
            <a:endParaRPr lang="zh-CN" altLang="en-US" sz="1400" dirty="0"/>
          </a:p>
        </p:txBody>
      </p:sp>
      <p:sp>
        <p:nvSpPr>
          <p:cNvPr id="2" name="标题 1"/>
          <p:cNvSpPr>
            <a:spLocks noGrp="1"/>
          </p:cNvSpPr>
          <p:nvPr>
            <p:ph type="title"/>
          </p:nvPr>
        </p:nvSpPr>
        <p:spPr/>
        <p:txBody>
          <a:bodyPr/>
          <a:lstStyle/>
          <a:p>
            <a:r>
              <a:rPr lang="en-US" altLang="zh-CN" dirty="0"/>
              <a:t>Configuration Example (2</a:t>
            </a:r>
            <a:r>
              <a:rPr lang="en-US" altLang="zh-CN" dirty="0" smtClean="0"/>
              <a:t>)</a:t>
            </a:r>
            <a:endParaRPr lang="zh-CN" altLang="en-US" dirty="0"/>
          </a:p>
        </p:txBody>
      </p:sp>
      <p:sp>
        <p:nvSpPr>
          <p:cNvPr id="84" name="文本框 83"/>
          <p:cNvSpPr txBox="1"/>
          <p:nvPr/>
        </p:nvSpPr>
        <p:spPr bwMode="gray">
          <a:xfrm>
            <a:off x="6191202" y="2170025"/>
            <a:ext cx="1664238" cy="307648"/>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rPr>
              <a:t>R4 configuration:</a:t>
            </a:r>
            <a:endParaRPr lang="en-US" sz="1399" b="1" dirty="0">
              <a:solidFill>
                <a:prstClr val="black"/>
              </a:solidFill>
              <a:latin typeface="Huawei Sans" panose="020C0503030203020204" pitchFamily="34" charset="0"/>
            </a:endParaRPr>
          </a:p>
        </p:txBody>
      </p:sp>
      <p:sp>
        <p:nvSpPr>
          <p:cNvPr id="78" name="圆角矩形 77"/>
          <p:cNvSpPr/>
          <p:nvPr/>
        </p:nvSpPr>
        <p:spPr bwMode="gray">
          <a:xfrm>
            <a:off x="619814" y="1444863"/>
            <a:ext cx="2595059" cy="1979763"/>
          </a:xfrm>
          <a:prstGeom prst="roundRect">
            <a:avLst>
              <a:gd name="adj" fmla="val 35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97776" y="2789564"/>
            <a:ext cx="417097" cy="341261"/>
          </a:xfrm>
          <a:prstGeom prst="rect">
            <a:avLst/>
          </a:prstGeom>
          <a:noFill/>
        </p:spPr>
      </p:pic>
      <p:pic>
        <p:nvPicPr>
          <p:cNvPr id="8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59388" y="1671378"/>
            <a:ext cx="417097" cy="341261"/>
          </a:xfrm>
          <a:prstGeom prst="rect">
            <a:avLst/>
          </a:prstGeom>
          <a:noFill/>
        </p:spPr>
      </p:pic>
      <p:sp>
        <p:nvSpPr>
          <p:cNvPr id="81" name="TextBox 120">
            <a:extLst>
              <a:ext uri="{FF2B5EF4-FFF2-40B4-BE49-F238E27FC236}">
                <a16:creationId xmlns="" xmlns:a16="http://schemas.microsoft.com/office/drawing/2014/main" id="{020D7A1D-EFAD-4C8C-B9DE-D0FAD269B77A}"/>
              </a:ext>
            </a:extLst>
          </p:cNvPr>
          <p:cNvSpPr txBox="1"/>
          <p:nvPr/>
        </p:nvSpPr>
        <p:spPr bwMode="gray">
          <a:xfrm>
            <a:off x="2516443" y="164280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pic>
        <p:nvPicPr>
          <p:cNvPr id="8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290120" y="2794055"/>
            <a:ext cx="417097" cy="341261"/>
          </a:xfrm>
          <a:prstGeom prst="rect">
            <a:avLst/>
          </a:prstGeom>
          <a:noFill/>
        </p:spPr>
      </p:pic>
      <p:sp>
        <p:nvSpPr>
          <p:cNvPr id="85" name="矩形 84">
            <a:extLst>
              <a:ext uri="{FF2B5EF4-FFF2-40B4-BE49-F238E27FC236}">
                <a16:creationId xmlns="" xmlns:a16="http://schemas.microsoft.com/office/drawing/2014/main" id="{63EC1A45-DE44-4732-A300-8A63DEFB1977}"/>
              </a:ext>
            </a:extLst>
          </p:cNvPr>
          <p:cNvSpPr/>
          <p:nvPr/>
        </p:nvSpPr>
        <p:spPr bwMode="gray">
          <a:xfrm>
            <a:off x="5009235" y="2499587"/>
            <a:ext cx="919349" cy="969643"/>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3766558" y="2482369"/>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78785" y="2789564"/>
            <a:ext cx="417097" cy="341261"/>
          </a:xfrm>
          <a:prstGeom prst="rect">
            <a:avLst/>
          </a:prstGeom>
          <a:noFill/>
        </p:spPr>
      </p:pic>
      <p:cxnSp>
        <p:nvCxnSpPr>
          <p:cNvPr id="88" name="直接连接符 87">
            <a:extLst>
              <a:ext uri="{FF2B5EF4-FFF2-40B4-BE49-F238E27FC236}">
                <a16:creationId xmlns="" xmlns:a16="http://schemas.microsoft.com/office/drawing/2014/main" id="{94275FFE-3BE6-4C12-8737-FDFE3456C4A2}"/>
              </a:ext>
            </a:extLst>
          </p:cNvPr>
          <p:cNvCxnSpPr>
            <a:stCxn id="79" idx="1"/>
            <a:endCxn id="87" idx="3"/>
          </p:cNvCxnSpPr>
          <p:nvPr/>
        </p:nvCxnSpPr>
        <p:spPr bwMode="gray">
          <a:xfrm flipH="1">
            <a:off x="1695882" y="2960195"/>
            <a:ext cx="110189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 xmlns:a16="http://schemas.microsoft.com/office/drawing/2014/main" id="{94275FFE-3BE6-4C12-8737-FDFE3456C4A2}"/>
              </a:ext>
            </a:extLst>
          </p:cNvPr>
          <p:cNvCxnSpPr>
            <a:stCxn id="80" idx="2"/>
            <a:endCxn id="87" idx="0"/>
          </p:cNvCxnSpPr>
          <p:nvPr/>
        </p:nvCxnSpPr>
        <p:spPr bwMode="gray">
          <a:xfrm>
            <a:off x="967936" y="2012639"/>
            <a:ext cx="519397" cy="77692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0" name="TextBox 120">
            <a:extLst>
              <a:ext uri="{FF2B5EF4-FFF2-40B4-BE49-F238E27FC236}">
                <a16:creationId xmlns="" xmlns:a16="http://schemas.microsoft.com/office/drawing/2014/main" id="{020D7A1D-EFAD-4C8C-B9DE-D0FAD269B77A}"/>
              </a:ext>
            </a:extLst>
          </p:cNvPr>
          <p:cNvSpPr txBox="1"/>
          <p:nvPr/>
        </p:nvSpPr>
        <p:spPr bwMode="gray">
          <a:xfrm>
            <a:off x="5050801" y="249958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91" name="矩形 90">
            <a:extLst>
              <a:ext uri="{FF2B5EF4-FFF2-40B4-BE49-F238E27FC236}">
                <a16:creationId xmlns="" xmlns:a16="http://schemas.microsoft.com/office/drawing/2014/main" id="{63EC1A45-DE44-4732-A300-8A63DEFB1977}"/>
              </a:ext>
            </a:extLst>
          </p:cNvPr>
          <p:cNvSpPr/>
          <p:nvPr/>
        </p:nvSpPr>
        <p:spPr bwMode="gray">
          <a:xfrm>
            <a:off x="531612" y="1322254"/>
            <a:ext cx="2775041" cy="2146978"/>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箭头连接符 91">
            <a:extLst>
              <a:ext uri="{FF2B5EF4-FFF2-40B4-BE49-F238E27FC236}">
                <a16:creationId xmlns="" xmlns:a16="http://schemas.microsoft.com/office/drawing/2014/main" id="{25FFCF9E-B77D-4002-8CAE-8C36C256A152}"/>
              </a:ext>
            </a:extLst>
          </p:cNvPr>
          <p:cNvCxnSpPr>
            <a:cxnSpLocks/>
          </p:cNvCxnSpPr>
          <p:nvPr/>
        </p:nvCxnSpPr>
        <p:spPr bwMode="gray">
          <a:xfrm>
            <a:off x="3219685" y="2853599"/>
            <a:ext cx="2085362" cy="0"/>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93" name="直接箭头连接符 92">
            <a:extLst>
              <a:ext uri="{FF2B5EF4-FFF2-40B4-BE49-F238E27FC236}">
                <a16:creationId xmlns="" xmlns:a16="http://schemas.microsoft.com/office/drawing/2014/main" id="{25FFCF9E-B77D-4002-8CAE-8C36C256A152}"/>
              </a:ext>
            </a:extLst>
          </p:cNvPr>
          <p:cNvCxnSpPr>
            <a:cxnSpLocks/>
          </p:cNvCxnSpPr>
          <p:nvPr/>
        </p:nvCxnSpPr>
        <p:spPr bwMode="gray">
          <a:xfrm flipH="1" flipV="1">
            <a:off x="1176485" y="1852894"/>
            <a:ext cx="1829840" cy="947556"/>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94" name="TextBox 120">
            <a:extLst>
              <a:ext uri="{FF2B5EF4-FFF2-40B4-BE49-F238E27FC236}">
                <a16:creationId xmlns="" xmlns:a16="http://schemas.microsoft.com/office/drawing/2014/main" id="{020D7A1D-EFAD-4C8C-B9DE-D0FAD269B77A}"/>
              </a:ext>
            </a:extLst>
          </p:cNvPr>
          <p:cNvSpPr txBox="1"/>
          <p:nvPr/>
        </p:nvSpPr>
        <p:spPr bwMode="gray">
          <a:xfrm>
            <a:off x="1904430" y="2003643"/>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IBGP peer</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a:extLst>
              <a:ext uri="{FF2B5EF4-FFF2-40B4-BE49-F238E27FC236}">
                <a16:creationId xmlns="" xmlns:a16="http://schemas.microsoft.com/office/drawing/2014/main" id="{50B8AEF7-5A8B-4E49-9853-46C25AF08883}"/>
              </a:ext>
            </a:extLst>
          </p:cNvPr>
          <p:cNvCxnSpPr>
            <a:stCxn id="79" idx="3"/>
            <a:endCxn id="82" idx="1"/>
          </p:cNvCxnSpPr>
          <p:nvPr/>
        </p:nvCxnSpPr>
        <p:spPr bwMode="gray">
          <a:xfrm>
            <a:off x="3214873" y="2960195"/>
            <a:ext cx="2075247" cy="4491"/>
          </a:xfrm>
          <a:prstGeom prst="line">
            <a:avLst/>
          </a:prstGeom>
          <a:noFill/>
          <a:ln w="19050" cap="flat" cmpd="sng" algn="ctr">
            <a:solidFill>
              <a:sysClr val="windowText" lastClr="000000"/>
            </a:solidFill>
            <a:prstDash val="solid"/>
          </a:ln>
          <a:effectLst/>
        </p:spPr>
      </p:cxnSp>
      <p:sp>
        <p:nvSpPr>
          <p:cNvPr id="96" name="文本框 95"/>
          <p:cNvSpPr txBox="1"/>
          <p:nvPr/>
        </p:nvSpPr>
        <p:spPr bwMode="gray">
          <a:xfrm>
            <a:off x="776922" y="1415140"/>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1293712"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2812703"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5305047" y="3188186"/>
            <a:ext cx="387243" cy="30406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3176658" y="2983443"/>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10.0.34.3/24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120">
            <a:extLst>
              <a:ext uri="{FF2B5EF4-FFF2-40B4-BE49-F238E27FC236}">
                <a16:creationId xmlns="" xmlns:a16="http://schemas.microsoft.com/office/drawing/2014/main" id="{020D7A1D-EFAD-4C8C-B9DE-D0FAD269B77A}"/>
              </a:ext>
            </a:extLst>
          </p:cNvPr>
          <p:cNvSpPr txBox="1"/>
          <p:nvPr/>
        </p:nvSpPr>
        <p:spPr bwMode="gray">
          <a:xfrm>
            <a:off x="462281" y="2437301"/>
            <a:ext cx="871738" cy="307657"/>
          </a:xfrm>
          <a:prstGeom prst="rect">
            <a:avLst/>
          </a:prstGeom>
          <a:noFill/>
          <a:ln>
            <a:noFill/>
          </a:ln>
        </p:spPr>
        <p:txBody>
          <a:bodyPr wrap="square" rtlCol="0">
            <a:spAutoFit/>
          </a:bodyPr>
          <a:lstStyle/>
          <a:p>
            <a:pPr algn="ctr" fontAlgn="ctr"/>
            <a:r>
              <a:rPr lang="en-US" sz="1399" b="1" dirty="0" smtClean="0">
                <a:solidFill>
                  <a:srgbClr val="EC7061"/>
                </a:solidFill>
                <a:latin typeface="Huawei Sans" panose="020C0503030203020204" pitchFamily="34" charset="0"/>
              </a:rPr>
              <a:t>OSPF</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4267278" y="2983443"/>
            <a:ext cx="1034857" cy="273291"/>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10.0.34.4/24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82"/>
          <p:cNvSpPr txBox="1"/>
          <p:nvPr/>
        </p:nvSpPr>
        <p:spPr bwMode="gray">
          <a:xfrm>
            <a:off x="6263625" y="2444290"/>
            <a:ext cx="4803316" cy="1015266"/>
          </a:xfrm>
          <a:prstGeom prst="rect">
            <a:avLst/>
          </a:prstGeom>
          <a:solidFill>
            <a:srgbClr val="F4FBFE"/>
          </a:solidFill>
          <a:ln>
            <a:solidFill>
              <a:srgbClr val="99DFF9"/>
            </a:solidFill>
          </a:ln>
        </p:spPr>
        <p:txBody>
          <a:bodyPr wrap="square" rtlCol="0"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lnSpc>
                <a:spcPts val="2399"/>
              </a:lnSpc>
            </a:pPr>
            <a:r>
              <a:rPr lang="en-US" sz="1399" dirty="0" smtClean="0">
                <a:solidFill>
                  <a:prstClr val="black"/>
                </a:solidFill>
                <a:latin typeface="Huawei Sans" panose="020C0503030203020204" pitchFamily="34" charset="0"/>
              </a:rPr>
              <a:t>[R4] </a:t>
            </a:r>
            <a:r>
              <a:rPr lang="en-US" sz="1399" b="1" dirty="0" err="1" smtClean="0">
                <a:solidFill>
                  <a:prstClr val="black"/>
                </a:solidFill>
                <a:latin typeface="Huawei Sans" panose="020C0503030203020204" pitchFamily="34" charset="0"/>
              </a:rPr>
              <a:t>bgp</a:t>
            </a:r>
            <a:r>
              <a:rPr lang="en-US" sz="1399" b="1" dirty="0" smtClean="0">
                <a:solidFill>
                  <a:prstClr val="black"/>
                </a:solidFill>
                <a:latin typeface="Huawei Sans" panose="020C0503030203020204" pitchFamily="34" charset="0"/>
              </a:rPr>
              <a:t> 200</a:t>
            </a:r>
          </a:p>
          <a:p>
            <a:pPr fontAlgn="ctr">
              <a:lnSpc>
                <a:spcPts val="2399"/>
              </a:lnSpc>
            </a:pPr>
            <a:r>
              <a:rPr lang="en-US" sz="1399" dirty="0" smtClean="0">
                <a:solidFill>
                  <a:prstClr val="black"/>
                </a:solidFill>
                <a:latin typeface="Huawei Sans" panose="020C0503030203020204" pitchFamily="34" charset="0"/>
              </a:rPr>
              <a:t>[R4-bgp] </a:t>
            </a:r>
            <a:r>
              <a:rPr lang="en-US" sz="1399" b="1" dirty="0" smtClean="0">
                <a:solidFill>
                  <a:prstClr val="black"/>
                </a:solidFill>
                <a:latin typeface="Huawei Sans" panose="020C0503030203020204" pitchFamily="34" charset="0"/>
              </a:rPr>
              <a:t>router-id 10.0.4.4</a:t>
            </a:r>
            <a:endParaRPr lang="en-US" altLang="zh-CN"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smtClean="0">
                <a:solidFill>
                  <a:prstClr val="black"/>
                </a:solidFill>
                <a:latin typeface="Huawei Sans" panose="020C0503030203020204" pitchFamily="34" charset="0"/>
              </a:rPr>
              <a:t>[R4-bgp] </a:t>
            </a:r>
            <a:r>
              <a:rPr lang="en-US" sz="1399" b="1" dirty="0" smtClean="0">
                <a:solidFill>
                  <a:prstClr val="black"/>
                </a:solidFill>
                <a:latin typeface="Huawei Sans" panose="020C0503030203020204" pitchFamily="34" charset="0"/>
              </a:rPr>
              <a:t>peer 10.0.34.3  as-number 100</a:t>
            </a:r>
            <a:endParaRPr lang="en-US" sz="1399"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5242916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506834"/>
          </a:xfrm>
        </p:spPr>
        <p:txBody>
          <a:bodyPr/>
          <a:lstStyle/>
          <a:p>
            <a:pPr marL="0" indent="0">
              <a:buNone/>
            </a:pPr>
            <a:r>
              <a:rPr lang="en-US" altLang="zh-CN" sz="1800" dirty="0" smtClean="0"/>
              <a:t>Check the BGP peer relationship on R3.</a:t>
            </a:r>
          </a:p>
        </p:txBody>
      </p:sp>
      <p:sp>
        <p:nvSpPr>
          <p:cNvPr id="2" name="标题 1"/>
          <p:cNvSpPr>
            <a:spLocks noGrp="1"/>
          </p:cNvSpPr>
          <p:nvPr>
            <p:ph type="title"/>
          </p:nvPr>
        </p:nvSpPr>
        <p:spPr/>
        <p:txBody>
          <a:bodyPr/>
          <a:lstStyle/>
          <a:p>
            <a:r>
              <a:rPr lang="en-US" altLang="zh-CN" smtClean="0"/>
              <a:t>Configuration Example (3)</a:t>
            </a:r>
            <a:endParaRPr lang="zh-CN" altLang="en-US" dirty="0"/>
          </a:p>
        </p:txBody>
      </p:sp>
      <p:sp>
        <p:nvSpPr>
          <p:cNvPr id="55" name="矩形 54"/>
          <p:cNvSpPr/>
          <p:nvPr/>
        </p:nvSpPr>
        <p:spPr bwMode="gray">
          <a:xfrm>
            <a:off x="1872622" y="1980312"/>
            <a:ext cx="8446755" cy="3168861"/>
          </a:xfrm>
          <a:prstGeom prst="rect">
            <a:avLst/>
          </a:prstGeom>
          <a:solidFill>
            <a:srgbClr val="F4FBFE"/>
          </a:solidFill>
          <a:ln>
            <a:solidFill>
              <a:srgbClr val="99DFF9"/>
            </a:solidFill>
          </a:ln>
        </p:spPr>
        <p:txBody>
          <a:bodyPr wrap="square" rtlCol="0">
            <a:spAutoFit/>
          </a:bodyPr>
          <a:lstStyle/>
          <a:p>
            <a:pPr fontAlgn="ctr">
              <a:lnSpc>
                <a:spcPts val="2399"/>
              </a:lnSpc>
            </a:pPr>
            <a:r>
              <a:rPr lang="en-US" sz="1399" dirty="0" smtClean="0">
                <a:solidFill>
                  <a:prstClr val="black"/>
                </a:solidFill>
                <a:latin typeface="Huawei Sans" panose="020C0503030203020204" pitchFamily="34" charset="0"/>
              </a:rPr>
              <a:t>&lt;R3&gt; display </a:t>
            </a:r>
            <a:r>
              <a:rPr lang="en-US" sz="1399" dirty="0" err="1" smtClean="0">
                <a:solidFill>
                  <a:prstClr val="black"/>
                </a:solidFill>
                <a:latin typeface="Huawei Sans" panose="020C0503030203020204" pitchFamily="34" charset="0"/>
              </a:rPr>
              <a:t>bgp</a:t>
            </a:r>
            <a:r>
              <a:rPr lang="en-US" sz="1399" dirty="0" smtClean="0">
                <a:solidFill>
                  <a:prstClr val="black"/>
                </a:solidFill>
                <a:latin typeface="Huawei Sans" panose="020C0503030203020204" pitchFamily="34" charset="0"/>
              </a:rPr>
              <a:t> peer</a:t>
            </a:r>
          </a:p>
          <a:p>
            <a:pPr fontAlgn="ctr">
              <a:lnSpc>
                <a:spcPts val="2399"/>
              </a:lnSpc>
            </a:pPr>
            <a:r>
              <a:rPr lang="en-US" sz="1399" dirty="0" smtClean="0">
                <a:solidFill>
                  <a:prstClr val="black"/>
                </a:solidFill>
                <a:latin typeface="Huawei Sans" panose="020C0503030203020204" pitchFamily="34" charset="0"/>
              </a:rPr>
              <a:t> BGP Local router ID : 10.0.3.3</a:t>
            </a:r>
            <a:endParaRPr lang="en-US" altLang="zh-CN" sz="1399"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2399"/>
              </a:lnSpc>
            </a:pPr>
            <a:r>
              <a:rPr lang="en-US" sz="1399" dirty="0" smtClean="0">
                <a:solidFill>
                  <a:prstClr val="black"/>
                </a:solidFill>
                <a:latin typeface="Huawei Sans" panose="020C0503030203020204" pitchFamily="34" charset="0"/>
              </a:rPr>
              <a:t> local AS number : 100</a:t>
            </a:r>
          </a:p>
          <a:p>
            <a:pPr fontAlgn="ctr">
              <a:lnSpc>
                <a:spcPts val="2399"/>
              </a:lnSpc>
            </a:pPr>
            <a:r>
              <a:rPr lang="en-US" sz="1399" dirty="0" smtClean="0">
                <a:solidFill>
                  <a:prstClr val="black"/>
                </a:solidFill>
                <a:latin typeface="Huawei Sans" panose="020C0503030203020204" pitchFamily="34" charset="0"/>
              </a:rPr>
              <a:t> Total number of peers : 2                 </a:t>
            </a:r>
          </a:p>
          <a:p>
            <a:pPr fontAlgn="ctr">
              <a:lnSpc>
                <a:spcPts val="2399"/>
              </a:lnSpc>
            </a:pPr>
            <a:r>
              <a:rPr lang="en-US" sz="1399" dirty="0" smtClean="0">
                <a:solidFill>
                  <a:prstClr val="black"/>
                </a:solidFill>
                <a:latin typeface="Huawei Sans" panose="020C0503030203020204" pitchFamily="34" charset="0"/>
              </a:rPr>
              <a:t> Peers in established state : 2</a:t>
            </a:r>
          </a:p>
          <a:p>
            <a:pPr fontAlgn="ctr">
              <a:lnSpc>
                <a:spcPts val="2399"/>
              </a:lnSpc>
            </a:pPr>
            <a:endParaRPr lang="en-US" altLang="zh-CN" sz="1399"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2399"/>
              </a:lnSpc>
            </a:pPr>
            <a:r>
              <a:rPr lang="en-US" sz="1399" dirty="0" smtClean="0">
                <a:solidFill>
                  <a:prstClr val="black"/>
                </a:solidFill>
                <a:latin typeface="Huawei Sans" panose="020C0503030203020204" pitchFamily="34" charset="0"/>
              </a:rPr>
              <a:t>  Peer        V    AS  	</a:t>
            </a:r>
            <a:r>
              <a:rPr lang="en-US" sz="1399" dirty="0" err="1" smtClean="0">
                <a:solidFill>
                  <a:prstClr val="black"/>
                </a:solidFill>
                <a:latin typeface="Huawei Sans" panose="020C0503030203020204" pitchFamily="34" charset="0"/>
              </a:rPr>
              <a:t>MsgRcvd</a:t>
            </a:r>
            <a:r>
              <a:rPr lang="en-US" sz="1399" dirty="0" smtClean="0">
                <a:solidFill>
                  <a:prstClr val="black"/>
                </a:solidFill>
                <a:latin typeface="Huawei Sans" panose="020C0503030203020204" pitchFamily="34" charset="0"/>
              </a:rPr>
              <a:t>  	</a:t>
            </a:r>
            <a:r>
              <a:rPr lang="en-US" sz="1399" dirty="0" err="1" smtClean="0">
                <a:solidFill>
                  <a:prstClr val="black"/>
                </a:solidFill>
                <a:latin typeface="Huawei Sans" panose="020C0503030203020204" pitchFamily="34" charset="0"/>
              </a:rPr>
              <a:t>MsgSent</a:t>
            </a:r>
            <a:r>
              <a:rPr lang="en-US" sz="1399" dirty="0" smtClean="0">
                <a:solidFill>
                  <a:prstClr val="black"/>
                </a:solidFill>
                <a:latin typeface="Huawei Sans" panose="020C0503030203020204" pitchFamily="34" charset="0"/>
              </a:rPr>
              <a:t>	</a:t>
            </a:r>
            <a:r>
              <a:rPr lang="en-US" sz="1399" dirty="0" err="1" smtClean="0">
                <a:solidFill>
                  <a:prstClr val="black"/>
                </a:solidFill>
                <a:latin typeface="Huawei Sans" panose="020C0503030203020204" pitchFamily="34" charset="0"/>
              </a:rPr>
              <a:t>OutQ</a:t>
            </a:r>
            <a:r>
              <a:rPr lang="en-US" sz="1399" dirty="0" smtClean="0">
                <a:solidFill>
                  <a:prstClr val="black"/>
                </a:solidFill>
                <a:latin typeface="Huawei Sans" panose="020C0503030203020204" pitchFamily="34" charset="0"/>
              </a:rPr>
              <a:t> 	Up/Down	  State 		</a:t>
            </a:r>
            <a:r>
              <a:rPr lang="en-US" sz="1399" dirty="0" err="1" smtClean="0">
                <a:solidFill>
                  <a:prstClr val="black"/>
                </a:solidFill>
                <a:latin typeface="Huawei Sans" panose="020C0503030203020204" pitchFamily="34" charset="0"/>
              </a:rPr>
              <a:t>PrefRcv</a:t>
            </a:r>
            <a:endParaRPr lang="en-US" altLang="zh-CN" sz="1399"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2399"/>
              </a:lnSpc>
            </a:pPr>
            <a:endParaRPr lang="en-US" altLang="zh-CN" sz="1399"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2399"/>
              </a:lnSpc>
            </a:pPr>
            <a:r>
              <a:rPr lang="en-US" sz="1399" dirty="0" smtClean="0">
                <a:solidFill>
                  <a:prstClr val="black"/>
                </a:solidFill>
                <a:latin typeface="Huawei Sans" panose="020C0503030203020204" pitchFamily="34" charset="0"/>
              </a:rPr>
              <a:t>  </a:t>
            </a:r>
            <a:r>
              <a:rPr lang="en-US" sz="1399" dirty="0" smtClean="0">
                <a:solidFill>
                  <a:srgbClr val="EC7061"/>
                </a:solidFill>
                <a:latin typeface="Huawei Sans" panose="020C0503030203020204" pitchFamily="34" charset="0"/>
              </a:rPr>
              <a:t>10.0.1.1</a:t>
            </a:r>
            <a:r>
              <a:rPr lang="en-US" sz="1399" dirty="0" smtClean="0">
                <a:solidFill>
                  <a:prstClr val="black"/>
                </a:solidFill>
                <a:latin typeface="Huawei Sans" panose="020C0503030203020204" pitchFamily="34" charset="0"/>
              </a:rPr>
              <a:t>     4   100   	0        	0    	0	00:00:07 	</a:t>
            </a:r>
            <a:r>
              <a:rPr lang="en-US" sz="1399" dirty="0" smtClean="0">
                <a:solidFill>
                  <a:srgbClr val="EC7061"/>
                </a:solidFill>
                <a:latin typeface="Huawei Sans" panose="020C0503030203020204" pitchFamily="34" charset="0"/>
              </a:rPr>
              <a:t> Established</a:t>
            </a:r>
            <a:r>
              <a:rPr lang="en-US" sz="1399" dirty="0" smtClean="0">
                <a:solidFill>
                  <a:prstClr val="black"/>
                </a:solidFill>
                <a:latin typeface="Huawei Sans" panose="020C0503030203020204" pitchFamily="34" charset="0"/>
              </a:rPr>
              <a:t>	0</a:t>
            </a:r>
          </a:p>
          <a:p>
            <a:pPr fontAlgn="ctr">
              <a:lnSpc>
                <a:spcPts val="2399"/>
              </a:lnSpc>
            </a:pPr>
            <a:r>
              <a:rPr lang="en-US" sz="1399" dirty="0" smtClean="0">
                <a:solidFill>
                  <a:prstClr val="black"/>
                </a:solidFill>
                <a:latin typeface="Huawei Sans" panose="020C0503030203020204" pitchFamily="34" charset="0"/>
              </a:rPr>
              <a:t>  </a:t>
            </a:r>
            <a:r>
              <a:rPr lang="en-US" sz="1399" dirty="0" smtClean="0">
                <a:solidFill>
                  <a:srgbClr val="EC7061"/>
                </a:solidFill>
                <a:latin typeface="Huawei Sans" panose="020C0503030203020204" pitchFamily="34" charset="0"/>
              </a:rPr>
              <a:t>10.0.34.4</a:t>
            </a:r>
            <a:r>
              <a:rPr lang="en-US" sz="1399" dirty="0" smtClean="0">
                <a:solidFill>
                  <a:prstClr val="black"/>
                </a:solidFill>
                <a:latin typeface="Huawei Sans" panose="020C0503030203020204" pitchFamily="34" charset="0"/>
              </a:rPr>
              <a:t>   4   200   	32   	35     	0 	00:17:49	</a:t>
            </a:r>
            <a:r>
              <a:rPr lang="en-US" sz="1399" dirty="0" smtClean="0">
                <a:solidFill>
                  <a:srgbClr val="EC7061"/>
                </a:solidFill>
                <a:latin typeface="Huawei Sans" panose="020C0503030203020204" pitchFamily="34" charset="0"/>
              </a:rPr>
              <a:t> Established       </a:t>
            </a:r>
            <a:r>
              <a:rPr lang="en-US" sz="1399" dirty="0" smtClean="0">
                <a:solidFill>
                  <a:prstClr val="black"/>
                </a:solidFill>
                <a:latin typeface="Huawei Sans" panose="020C0503030203020204" pitchFamily="34" charset="0"/>
              </a:rPr>
              <a:t>	0</a:t>
            </a:r>
            <a:endParaRPr lang="en-US" sz="1399"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074608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a:t>
            </a:r>
            <a:r>
              <a:rPr lang="en-US" altLang="zh-CN" dirty="0" smtClean="0"/>
              <a:t>Essay</a:t>
            </a:r>
            <a:r>
              <a:rPr lang="en-US" dirty="0" smtClean="0"/>
              <a:t>) What is the TCP destination port number used by BGP?</a:t>
            </a:r>
            <a:endParaRPr lang="en-US" altLang="zh-CN" dirty="0" smtClean="0">
              <a:sym typeface="Huawei Sans" panose="020C0503030203020204" pitchFamily="34" charset="0"/>
            </a:endParaRPr>
          </a:p>
          <a:p>
            <a:r>
              <a:rPr lang="en-US" dirty="0" smtClean="0"/>
              <a:t>(</a:t>
            </a:r>
            <a:r>
              <a:rPr lang="en-US" altLang="zh-CN" dirty="0" smtClean="0"/>
              <a:t>Essay</a:t>
            </a:r>
            <a:r>
              <a:rPr lang="en-US" dirty="0" smtClean="0"/>
              <a:t>) What types of BGP peer relationships? What is the basis for classification?</a:t>
            </a:r>
            <a:endParaRPr lang="en-US" altLang="zh-CN" dirty="0" smtClean="0">
              <a:sym typeface="Huawei Sans" panose="020C0503030203020204" pitchFamily="34" charset="0"/>
            </a:endParaRPr>
          </a:p>
          <a:p>
            <a:r>
              <a:rPr lang="en-US" dirty="0" smtClean="0"/>
              <a:t>(Multiple) Which of the following messages are used to establish a BGP peer relationship and update routes?(     )</a:t>
            </a:r>
            <a:endParaRPr lang="en-US" altLang="zh-CN" dirty="0" smtClean="0">
              <a:sym typeface="Huawei Sans" panose="020C0503030203020204" pitchFamily="34" charset="0"/>
            </a:endParaRPr>
          </a:p>
          <a:p>
            <a:pPr lvl="1"/>
            <a:r>
              <a:rPr lang="en-US" dirty="0" smtClean="0"/>
              <a:t>Route-refresh</a:t>
            </a:r>
          </a:p>
          <a:p>
            <a:pPr lvl="1"/>
            <a:r>
              <a:rPr lang="en-US" dirty="0" smtClean="0"/>
              <a:t>Open</a:t>
            </a:r>
          </a:p>
          <a:p>
            <a:pPr lvl="1"/>
            <a:r>
              <a:rPr lang="en-US" dirty="0" smtClean="0"/>
              <a:t>Notification</a:t>
            </a:r>
          </a:p>
          <a:p>
            <a:pPr lvl="1"/>
            <a:r>
              <a:rPr lang="en-US" dirty="0" smtClean="0"/>
              <a:t>Update</a:t>
            </a:r>
            <a:endParaRPr lang="en-US" dirty="0"/>
          </a:p>
        </p:txBody>
      </p:sp>
    </p:spTree>
    <p:extLst>
      <p:ext uri="{BB962C8B-B14F-4D97-AF65-F5344CB8AC3E}">
        <p14:creationId xmlns:p14="http://schemas.microsoft.com/office/powerpoint/2010/main" val="18183469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B17E00A-99F0-43E4-853F-D5D87DF32C16}"/>
              </a:ext>
            </a:extLst>
          </p:cNvPr>
          <p:cNvSpPr>
            <a:spLocks noGrp="1"/>
          </p:cNvSpPr>
          <p:nvPr>
            <p:ph type="body" sz="quarter" idx="11"/>
          </p:nvPr>
        </p:nvSpPr>
        <p:spPr/>
        <p:txBody>
          <a:bodyPr/>
          <a:lstStyle/>
          <a:p>
            <a:r>
              <a:rPr lang="en-US" altLang="zh-CN" smtClean="0"/>
              <a:t>This course describes BGP basics, including the background of BGP, AS concept, and BGP characteristics.</a:t>
            </a:r>
          </a:p>
          <a:p>
            <a:r>
              <a:rPr lang="en-US" altLang="zh-CN" smtClean="0"/>
              <a:t>This course describes the process of establishing a BGP peer relationship and the BGP state machine, which helps you understand and memorize the process.</a:t>
            </a:r>
          </a:p>
          <a:p>
            <a:r>
              <a:rPr lang="en-US" altLang="zh-CN" smtClean="0"/>
              <a:t>Different from an IGP, BGP cannot discover or calculate routes by itself. Instead, routes are obtained from advertised routes in the IGP routing table.</a:t>
            </a:r>
          </a:p>
          <a:p>
            <a:r>
              <a:rPr lang="en-US" altLang="zh-CN" smtClean="0"/>
              <a:t>BGP advertises routes based on the four rules, which restrict the transmission of BGP routes.</a:t>
            </a:r>
            <a:endParaRPr lang="en-US" altLang="zh-CN" dirty="0"/>
          </a:p>
        </p:txBody>
      </p:sp>
    </p:spTree>
    <p:extLst>
      <p:ext uri="{BB962C8B-B14F-4D97-AF65-F5344CB8AC3E}">
        <p14:creationId xmlns:p14="http://schemas.microsoft.com/office/powerpoint/2010/main" val="39264860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4262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AS</a:t>
            </a:r>
            <a:endParaRPr lang="zh-CN" altLang="en-US" dirty="0"/>
          </a:p>
        </p:txBody>
      </p:sp>
      <p:sp>
        <p:nvSpPr>
          <p:cNvPr id="27" name="文本占位符 112"/>
          <p:cNvSpPr txBox="1">
            <a:spLocks/>
          </p:cNvSpPr>
          <p:nvPr/>
        </p:nvSpPr>
        <p:spPr>
          <a:xfrm>
            <a:off x="6093620" y="1235450"/>
            <a:ext cx="5655468" cy="500342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500" dirty="0" smtClean="0">
                <a:latin typeface="Huawei Sans" panose="020C0503030203020204" pitchFamily="34" charset="0"/>
              </a:rPr>
              <a:t>IGPs, such as OSPF and IS-IS, are widely used on organizational networks. As the network scale expands and the number of routes on the network increases, IGPs cannot manage large-scale networks. As a result, the concept of Autonomous Systems (ASs) emerges.</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rPr>
              <a:t>An AS is a collection of devices that are managed by the same organization and use the same route selection policy.</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rPr>
              <a:t>ASs are distinguished by AS numbers. An AS number can be expressed in 16-bit or 32-bit format. The Internet Assigned Numbers Authority (IANA) assigns AS numbers.</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rPr>
              <a:t>When different ASs need to communicate with each other, which routing protocol should be used to transmit routes between the ASs?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1216462" y="1614678"/>
            <a:ext cx="3849536" cy="4230315"/>
            <a:chOff x="739942" y="1910895"/>
            <a:chExt cx="3849536" cy="4230315"/>
          </a:xfrm>
        </p:grpSpPr>
        <p:sp>
          <p:nvSpPr>
            <p:cNvPr id="11" name="TextBox 120">
              <a:extLst>
                <a:ext uri="{FF2B5EF4-FFF2-40B4-BE49-F238E27FC236}">
                  <a16:creationId xmlns="" xmlns:a16="http://schemas.microsoft.com/office/drawing/2014/main" id="{020D7A1D-EFAD-4C8C-B9DE-D0FAD269B77A}"/>
                </a:ext>
              </a:extLst>
            </p:cNvPr>
            <p:cNvSpPr txBox="1"/>
            <p:nvPr/>
          </p:nvSpPr>
          <p:spPr bwMode="gray">
            <a:xfrm>
              <a:off x="3717572" y="191089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12" name="TextBox 120">
              <a:extLst>
                <a:ext uri="{FF2B5EF4-FFF2-40B4-BE49-F238E27FC236}">
                  <a16:creationId xmlns="" xmlns:a16="http://schemas.microsoft.com/office/drawing/2014/main" id="{C06BA5BA-0AE7-4D5A-B214-BBF66850B18F}"/>
                </a:ext>
              </a:extLst>
            </p:cNvPr>
            <p:cNvSpPr txBox="1"/>
            <p:nvPr/>
          </p:nvSpPr>
          <p:spPr bwMode="gray">
            <a:xfrm>
              <a:off x="3674872" y="5833553"/>
              <a:ext cx="914606" cy="307657"/>
            </a:xfrm>
            <a:prstGeom prst="rect">
              <a:avLst/>
            </a:prstGeom>
            <a:noFill/>
            <a:ln>
              <a:noFill/>
            </a:ln>
          </p:spPr>
          <p:txBody>
            <a:bodyPr wrap="square" rtlCol="0">
              <a:spAutoFit/>
            </a:bodyPr>
            <a:lstStyle/>
            <a:p>
              <a:pPr algn="ct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14" name="矩形 13">
              <a:extLst>
                <a:ext uri="{FF2B5EF4-FFF2-40B4-BE49-F238E27FC236}">
                  <a16:creationId xmlns="" xmlns:a16="http://schemas.microsoft.com/office/drawing/2014/main" id="{63EC1A45-DE44-4732-A300-8A63DEFB1977}"/>
                </a:ext>
              </a:extLst>
            </p:cNvPr>
            <p:cNvSpPr/>
            <p:nvPr/>
          </p:nvSpPr>
          <p:spPr bwMode="gray">
            <a:xfrm>
              <a:off x="739942" y="1915116"/>
              <a:ext cx="3725495" cy="157101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箭头连接符 94">
              <a:extLst>
                <a:ext uri="{FF2B5EF4-FFF2-40B4-BE49-F238E27FC236}">
                  <a16:creationId xmlns="" xmlns:a16="http://schemas.microsoft.com/office/drawing/2014/main" id="{25FFCF9E-B77D-4002-8CAE-8C36C256A152}"/>
                </a:ext>
              </a:extLst>
            </p:cNvPr>
            <p:cNvCxnSpPr>
              <a:cxnSpLocks/>
              <a:stCxn id="14" idx="2"/>
              <a:endCxn id="100" idx="0"/>
            </p:cNvCxnSpPr>
            <p:nvPr/>
          </p:nvCxnSpPr>
          <p:spPr bwMode="gray">
            <a:xfrm>
              <a:off x="2602690" y="3486127"/>
              <a:ext cx="0" cy="998669"/>
            </a:xfrm>
            <a:prstGeom prst="straightConnector1">
              <a:avLst/>
            </a:prstGeom>
            <a:noFill/>
            <a:ln w="1905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00" name="矩形 99">
              <a:extLst>
                <a:ext uri="{FF2B5EF4-FFF2-40B4-BE49-F238E27FC236}">
                  <a16:creationId xmlns="" xmlns:a16="http://schemas.microsoft.com/office/drawing/2014/main" id="{63EC1A45-DE44-4732-A300-8A63DEFB1977}"/>
                </a:ext>
              </a:extLst>
            </p:cNvPr>
            <p:cNvSpPr/>
            <p:nvPr/>
          </p:nvSpPr>
          <p:spPr bwMode="gray">
            <a:xfrm>
              <a:off x="739942" y="4484796"/>
              <a:ext cx="3725495" cy="163342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 xmlns:a16="http://schemas.microsoft.com/office/drawing/2014/main" id="{020D7A1D-EFAD-4C8C-B9DE-D0FAD269B77A}"/>
                </a:ext>
              </a:extLst>
            </p:cNvPr>
            <p:cNvSpPr txBox="1"/>
            <p:nvPr/>
          </p:nvSpPr>
          <p:spPr bwMode="gray">
            <a:xfrm>
              <a:off x="2964555" y="381930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altLang="zh-CN" sz="1399"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1896791" y="2064724"/>
              <a:ext cx="1411797" cy="1264764"/>
              <a:chOff x="1046747" y="2064724"/>
              <a:chExt cx="1411797" cy="1264764"/>
            </a:xfrm>
          </p:grpSpPr>
          <p:sp>
            <p:nvSpPr>
              <p:cNvPr id="79" name="矩形: 圆角 26">
                <a:extLst>
                  <a:ext uri="{FF2B5EF4-FFF2-40B4-BE49-F238E27FC236}">
                    <a16:creationId xmlns="" xmlns:a16="http://schemas.microsoft.com/office/drawing/2014/main" id="{CDFFDDAC-2C24-493B-9451-7DBEF959DDAD}"/>
                  </a:ext>
                </a:extLst>
              </p:cNvPr>
              <p:cNvSpPr/>
              <p:nvPr/>
            </p:nvSpPr>
            <p:spPr bwMode="gray">
              <a:xfrm>
                <a:off x="1046747" y="2064724"/>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161955"/>
                <a:ext cx="417097" cy="341261"/>
              </a:xfrm>
              <a:prstGeom prst="rect">
                <a:avLst/>
              </a:prstGeom>
              <a:noFill/>
            </p:spPr>
          </p:pic>
          <p:pic>
            <p:nvPicPr>
              <p:cNvPr id="7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954276"/>
                <a:ext cx="417097" cy="341261"/>
              </a:xfrm>
              <a:prstGeom prst="rect">
                <a:avLst/>
              </a:prstGeom>
              <a:noFill/>
            </p:spPr>
          </p:pic>
          <p:sp>
            <p:nvSpPr>
              <p:cNvPr id="92" name="TextBox 120">
                <a:extLst>
                  <a:ext uri="{FF2B5EF4-FFF2-40B4-BE49-F238E27FC236}">
                    <a16:creationId xmlns="" xmlns:a16="http://schemas.microsoft.com/office/drawing/2014/main" id="{020D7A1D-EFAD-4C8C-B9DE-D0FAD269B77A}"/>
                  </a:ext>
                </a:extLst>
              </p:cNvPr>
              <p:cNvSpPr txBox="1"/>
              <p:nvPr/>
            </p:nvSpPr>
            <p:spPr bwMode="gray">
              <a:xfrm>
                <a:off x="193635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3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161955"/>
                <a:ext cx="417097" cy="341261"/>
              </a:xfrm>
              <a:prstGeom prst="rect">
                <a:avLst/>
              </a:prstGeom>
              <a:noFill/>
            </p:spPr>
          </p:pic>
          <p:pic>
            <p:nvPicPr>
              <p:cNvPr id="3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954276"/>
                <a:ext cx="417097" cy="341261"/>
              </a:xfrm>
              <a:prstGeom prst="rect">
                <a:avLst/>
              </a:prstGeom>
              <a:noFill/>
            </p:spPr>
          </p:pic>
          <p:sp>
            <p:nvSpPr>
              <p:cNvPr id="38" name="TextBox 120">
                <a:extLst>
                  <a:ext uri="{FF2B5EF4-FFF2-40B4-BE49-F238E27FC236}">
                    <a16:creationId xmlns="" xmlns:a16="http://schemas.microsoft.com/office/drawing/2014/main" id="{020D7A1D-EFAD-4C8C-B9DE-D0FAD269B77A}"/>
                  </a:ext>
                </a:extLst>
              </p:cNvPr>
              <p:cNvSpPr txBox="1"/>
              <p:nvPr/>
            </p:nvSpPr>
            <p:spPr bwMode="gray">
              <a:xfrm>
                <a:off x="127454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39" name="矩形 38"/>
              <p:cNvSpPr/>
              <p:nvPr/>
            </p:nvSpPr>
            <p:spPr bwMode="gray">
              <a:xfrm>
                <a:off x="1418874" y="2587617"/>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grpSp>
        <p:sp>
          <p:nvSpPr>
            <p:cNvPr id="42" name="矩形 41">
              <a:extLst>
                <a:ext uri="{FF2B5EF4-FFF2-40B4-BE49-F238E27FC236}">
                  <a16:creationId xmlns="" xmlns:a16="http://schemas.microsoft.com/office/drawing/2014/main" id="{622EF711-3170-4416-9C65-466B399DA2E1}"/>
                </a:ext>
              </a:extLst>
            </p:cNvPr>
            <p:cNvSpPr/>
            <p:nvPr/>
          </p:nvSpPr>
          <p:spPr bwMode="gray">
            <a:xfrm>
              <a:off x="2588956" y="4602741"/>
              <a:ext cx="1700717" cy="1264764"/>
            </a:xfrm>
            <a:prstGeom prst="rect">
              <a:avLst/>
            </a:prstGeom>
            <a:solidFill>
              <a:schemeClr val="bg1">
                <a:lumMod val="85000"/>
              </a:schemeClr>
            </a:solid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圆角 26">
              <a:extLst>
                <a:ext uri="{FF2B5EF4-FFF2-40B4-BE49-F238E27FC236}">
                  <a16:creationId xmlns="" xmlns:a16="http://schemas.microsoft.com/office/drawing/2014/main" id="{CDFFDDAC-2C24-493B-9451-7DBEF959DDAD}"/>
                </a:ext>
              </a:extLst>
            </p:cNvPr>
            <p:cNvSpPr/>
            <p:nvPr/>
          </p:nvSpPr>
          <p:spPr bwMode="gray">
            <a:xfrm>
              <a:off x="932447" y="4602740"/>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4699971"/>
              <a:ext cx="417097" cy="341261"/>
            </a:xfrm>
            <a:prstGeom prst="rect">
              <a:avLst/>
            </a:prstGeom>
            <a:noFill/>
          </p:spPr>
        </p:pic>
        <p:sp>
          <p:nvSpPr>
            <p:cNvPr id="45" name="矩形 44"/>
            <p:cNvSpPr/>
            <p:nvPr/>
          </p:nvSpPr>
          <p:spPr bwMode="gray">
            <a:xfrm>
              <a:off x="3168960" y="5125633"/>
              <a:ext cx="583814"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IS-IS</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4699971"/>
              <a:ext cx="417097" cy="341261"/>
            </a:xfrm>
            <a:prstGeom prst="rect">
              <a:avLst/>
            </a:prstGeom>
            <a:noFill/>
          </p:spPr>
        </p:pic>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4699971"/>
              <a:ext cx="417097" cy="341261"/>
            </a:xfrm>
            <a:prstGeom prst="rect">
              <a:avLst/>
            </a:prstGeom>
            <a:noFill/>
          </p:spPr>
        </p:pic>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5492292"/>
              <a:ext cx="417097" cy="341261"/>
            </a:xfrm>
            <a:prstGeom prst="rect">
              <a:avLst/>
            </a:prstGeom>
            <a:noFill/>
          </p:spPr>
        </p:pic>
        <p:pic>
          <p:nvPicPr>
            <p:cNvPr id="4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5492292"/>
              <a:ext cx="417097" cy="341261"/>
            </a:xfrm>
            <a:prstGeom prst="rect">
              <a:avLst/>
            </a:prstGeom>
            <a:noFill/>
          </p:spPr>
        </p:pic>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5492292"/>
              <a:ext cx="417097" cy="341261"/>
            </a:xfrm>
            <a:prstGeom prst="rect">
              <a:avLst/>
            </a:prstGeom>
            <a:noFill/>
          </p:spPr>
        </p:pic>
        <p:sp>
          <p:nvSpPr>
            <p:cNvPr id="51" name="TextBox 120">
              <a:extLst>
                <a:ext uri="{FF2B5EF4-FFF2-40B4-BE49-F238E27FC236}">
                  <a16:creationId xmlns="" xmlns:a16="http://schemas.microsoft.com/office/drawing/2014/main" id="{020D7A1D-EFAD-4C8C-B9DE-D0FAD269B77A}"/>
                </a:ext>
              </a:extLst>
            </p:cNvPr>
            <p:cNvSpPr txBox="1"/>
            <p:nvPr/>
          </p:nvSpPr>
          <p:spPr bwMode="gray">
            <a:xfrm>
              <a:off x="182205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3743957"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5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4699971"/>
              <a:ext cx="417097" cy="341261"/>
            </a:xfrm>
            <a:prstGeom prst="rect">
              <a:avLst/>
            </a:prstGeom>
            <a:noFill/>
          </p:spPr>
        </p:pic>
        <p:pic>
          <p:nvPicPr>
            <p:cNvPr id="5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5492292"/>
              <a:ext cx="417097" cy="341261"/>
            </a:xfrm>
            <a:prstGeom prst="rect">
              <a:avLst/>
            </a:prstGeom>
            <a:noFill/>
          </p:spPr>
        </p:pic>
        <p:sp>
          <p:nvSpPr>
            <p:cNvPr id="55" name="TextBox 120">
              <a:extLst>
                <a:ext uri="{FF2B5EF4-FFF2-40B4-BE49-F238E27FC236}">
                  <a16:creationId xmlns="" xmlns:a16="http://schemas.microsoft.com/office/drawing/2014/main" id="{020D7A1D-EFAD-4C8C-B9DE-D0FAD269B77A}"/>
                </a:ext>
              </a:extLst>
            </p:cNvPr>
            <p:cNvSpPr txBox="1"/>
            <p:nvPr/>
          </p:nvSpPr>
          <p:spPr bwMode="gray">
            <a:xfrm>
              <a:off x="116024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56" name="矩形 55"/>
            <p:cNvSpPr/>
            <p:nvPr/>
          </p:nvSpPr>
          <p:spPr bwMode="gray">
            <a:xfrm>
              <a:off x="1304574" y="5125633"/>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2844110"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grpSp>
    </p:spTree>
    <p:extLst>
      <p:ext uri="{BB962C8B-B14F-4D97-AF65-F5344CB8AC3E}">
        <p14:creationId xmlns:p14="http://schemas.microsoft.com/office/powerpoint/2010/main" val="36053765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Using an IGP to Transmit </a:t>
            </a:r>
            <a:r>
              <a:rPr lang="en-US" altLang="zh-CN" dirty="0" smtClean="0"/>
              <a:t>Routes</a:t>
            </a:r>
            <a:endParaRPr lang="zh-CN" altLang="en-US" dirty="0"/>
          </a:p>
        </p:txBody>
      </p:sp>
      <p:sp>
        <p:nvSpPr>
          <p:cNvPr id="31" name="文本占位符 112"/>
          <p:cNvSpPr txBox="1">
            <a:spLocks/>
          </p:cNvSpPr>
          <p:nvPr/>
        </p:nvSpPr>
        <p:spPr>
          <a:xfrm>
            <a:off x="6093620" y="1728458"/>
            <a:ext cx="5655468" cy="244858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02279" lvl="1" indent="-302279" fontAlgn="ctr">
              <a:spcBef>
                <a:spcPts val="792"/>
              </a:spcBef>
              <a:buFont typeface="Arial" panose="020B0604020202020204" pitchFamily="34" charset="0"/>
              <a:buChar char="•"/>
            </a:pPr>
            <a:r>
              <a:rPr lang="en-US" sz="1599" dirty="0" smtClean="0">
                <a:latin typeface="Huawei Sans" panose="020C0503030203020204" pitchFamily="34" charset="0"/>
              </a:rPr>
              <a:t>A direct </a:t>
            </a:r>
            <a:r>
              <a:rPr lang="en-US" altLang="zh-CN" sz="1599" dirty="0" smtClean="0">
                <a:latin typeface="Huawei Sans" panose="020C0503030203020204" pitchFamily="34" charset="0"/>
              </a:rPr>
              <a:t>or logical </a:t>
            </a:r>
            <a:r>
              <a:rPr lang="en-US" sz="1599" dirty="0" smtClean="0">
                <a:latin typeface="Huawei Sans" panose="020C0503030203020204" pitchFamily="34" charset="0"/>
              </a:rPr>
              <a:t>link </a:t>
            </a:r>
            <a:r>
              <a:rPr lang="en-US" altLang="zh-CN" sz="1599" dirty="0" smtClean="0">
                <a:latin typeface="Huawei Sans" panose="020C0503030203020204" pitchFamily="34" charset="0"/>
              </a:rPr>
              <a:t>(for example, a GRE tunnel) </a:t>
            </a:r>
            <a:r>
              <a:rPr lang="en-US" sz="1599" dirty="0" smtClean="0">
                <a:latin typeface="Huawei Sans" panose="020C0503030203020204" pitchFamily="34" charset="0"/>
              </a:rPr>
              <a:t>must </a:t>
            </a:r>
            <a:r>
              <a:rPr lang="en-US" sz="1599" dirty="0" smtClean="0">
                <a:latin typeface="Huawei Sans" panose="020C0503030203020204" pitchFamily="34" charset="0"/>
              </a:rPr>
              <a:t>be established between ASs for peer relationship setup.</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279" lvl="1" indent="-302279" fontAlgn="ctr">
              <a:spcBef>
                <a:spcPts val="792"/>
              </a:spcBef>
              <a:buFont typeface="Arial" panose="020B0604020202020204" pitchFamily="34" charset="0"/>
              <a:buChar char="•"/>
            </a:pPr>
            <a:r>
              <a:rPr lang="en-US" sz="1599" dirty="0" smtClean="0">
                <a:latin typeface="Huawei Sans" panose="020C0503030203020204" pitchFamily="34" charset="0"/>
              </a:rPr>
              <a:t>ASs may belong to different organizations or companies and cannot be trusted mutually. Using an IGP may expose network information inside an AS.</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279" lvl="1" indent="-302279" fontAlgn="ctr">
              <a:spcBef>
                <a:spcPts val="792"/>
              </a:spcBef>
              <a:buFont typeface="Arial" panose="020B0604020202020204" pitchFamily="34" charset="0"/>
              <a:buChar char="•"/>
            </a:pPr>
            <a:r>
              <a:rPr lang="en-US" sz="1599" dirty="0" smtClean="0">
                <a:latin typeface="Huawei Sans" panose="020C0503030203020204" pitchFamily="34" charset="0"/>
              </a:rPr>
              <a:t>As the network scale expands, the number of routes increases, the routing table size increases, route convergence becomes slow, and device performance consumption increases.</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1229532" y="1606572"/>
            <a:ext cx="3836466" cy="4238421"/>
            <a:chOff x="1229532" y="1606572"/>
            <a:chExt cx="3836466" cy="4238421"/>
          </a:xfrm>
        </p:grpSpPr>
        <p:grpSp>
          <p:nvGrpSpPr>
            <p:cNvPr id="39" name="组合 38"/>
            <p:cNvGrpSpPr/>
            <p:nvPr/>
          </p:nvGrpSpPr>
          <p:grpSpPr bwMode="gray">
            <a:xfrm>
              <a:off x="1229532" y="1606572"/>
              <a:ext cx="3806792" cy="4238421"/>
              <a:chOff x="739942" y="1915116"/>
              <a:chExt cx="3806792" cy="4238421"/>
            </a:xfrm>
          </p:grpSpPr>
          <p:sp>
            <p:nvSpPr>
              <p:cNvPr id="42" name="矩形 41"/>
              <p:cNvSpPr/>
              <p:nvPr/>
            </p:nvSpPr>
            <p:spPr bwMode="gray">
              <a:xfrm>
                <a:off x="2727346" y="3841263"/>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cxnSp>
            <p:nvCxnSpPr>
              <p:cNvPr id="43" name="直接连接符 42"/>
              <p:cNvCxnSpPr/>
              <p:nvPr/>
            </p:nvCxnSpPr>
            <p:spPr bwMode="gray">
              <a:xfrm flipV="1">
                <a:off x="3379584" y="3602430"/>
                <a:ext cx="0" cy="76153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4" name="TextBox 120">
                <a:extLst>
                  <a:ext uri="{FF2B5EF4-FFF2-40B4-BE49-F238E27FC236}">
                    <a16:creationId xmlns="" xmlns:a16="http://schemas.microsoft.com/office/drawing/2014/main" id="{020D7A1D-EFAD-4C8C-B9DE-D0FAD269B77A}"/>
                  </a:ext>
                </a:extLst>
              </p:cNvPr>
              <p:cNvSpPr txBox="1"/>
              <p:nvPr/>
            </p:nvSpPr>
            <p:spPr bwMode="gray">
              <a:xfrm>
                <a:off x="3499657" y="3841203"/>
                <a:ext cx="1047077" cy="307777"/>
              </a:xfrm>
              <a:prstGeom prst="rect">
                <a:avLst/>
              </a:prstGeom>
              <a:noFill/>
              <a:ln>
                <a:noFill/>
              </a:ln>
            </p:spPr>
            <p:txBody>
              <a:bodyPr wrap="square" rtlCol="0">
                <a:spAutoFit/>
              </a:bodyPr>
              <a:lstStyle/>
              <a:p>
                <a:pPr fontAlgn="ctr"/>
                <a:r>
                  <a:rPr lang="en-US" sz="1400" dirty="0" smtClean="0">
                    <a:solidFill>
                      <a:schemeClr val="bg1">
                        <a:lumMod val="50000"/>
                      </a:schemeClr>
                    </a:solidFill>
                    <a:latin typeface="Huawei Sans" panose="020C0503030203020204" pitchFamily="34" charset="0"/>
                  </a:rPr>
                  <a:t>OSPF LSA</a:t>
                </a:r>
                <a:endParaRPr lang="en-US" sz="1400" dirty="0">
                  <a:solidFill>
                    <a:schemeClr val="bg1">
                      <a:lumMod val="50000"/>
                    </a:schemeClr>
                  </a:solidFill>
                  <a:latin typeface="Huawei Sans" panose="020C0503030203020204" pitchFamily="34" charset="0"/>
                </a:endParaRPr>
              </a:p>
            </p:txBody>
          </p:sp>
          <p:sp>
            <p:nvSpPr>
              <p:cNvPr id="45" name="矩形 44">
                <a:extLst>
                  <a:ext uri="{FF2B5EF4-FFF2-40B4-BE49-F238E27FC236}">
                    <a16:creationId xmlns="" xmlns:a16="http://schemas.microsoft.com/office/drawing/2014/main" id="{63EC1A45-DE44-4732-A300-8A63DEFB1977}"/>
                  </a:ext>
                </a:extLst>
              </p:cNvPr>
              <p:cNvSpPr/>
              <p:nvPr/>
            </p:nvSpPr>
            <p:spPr bwMode="gray">
              <a:xfrm>
                <a:off x="739942" y="1915116"/>
                <a:ext cx="3725495" cy="157101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a:extLst>
                  <a:ext uri="{FF2B5EF4-FFF2-40B4-BE49-F238E27FC236}">
                    <a16:creationId xmlns="" xmlns:a16="http://schemas.microsoft.com/office/drawing/2014/main" id="{25FFCF9E-B77D-4002-8CAE-8C36C256A152}"/>
                  </a:ext>
                </a:extLst>
              </p:cNvPr>
              <p:cNvCxnSpPr>
                <a:cxnSpLocks/>
                <a:stCxn id="45" idx="2"/>
                <a:endCxn id="47" idx="0"/>
              </p:cNvCxnSpPr>
              <p:nvPr/>
            </p:nvCxnSpPr>
            <p:spPr bwMode="gray">
              <a:xfrm>
                <a:off x="2602690" y="3486127"/>
                <a:ext cx="0" cy="998669"/>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47" name="矩形 46">
                <a:extLst>
                  <a:ext uri="{FF2B5EF4-FFF2-40B4-BE49-F238E27FC236}">
                    <a16:creationId xmlns="" xmlns:a16="http://schemas.microsoft.com/office/drawing/2014/main" id="{63EC1A45-DE44-4732-A300-8A63DEFB1977}"/>
                  </a:ext>
                </a:extLst>
              </p:cNvPr>
              <p:cNvSpPr/>
              <p:nvPr/>
            </p:nvSpPr>
            <p:spPr bwMode="gray">
              <a:xfrm>
                <a:off x="739942" y="4484796"/>
                <a:ext cx="3725495" cy="166874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a:extLst>
                  <a:ext uri="{FF2B5EF4-FFF2-40B4-BE49-F238E27FC236}">
                    <a16:creationId xmlns="" xmlns:a16="http://schemas.microsoft.com/office/drawing/2014/main" id="{622EF711-3170-4416-9C65-466B399DA2E1}"/>
                  </a:ext>
                </a:extLst>
              </p:cNvPr>
              <p:cNvSpPr/>
              <p:nvPr/>
            </p:nvSpPr>
            <p:spPr bwMode="gray">
              <a:xfrm>
                <a:off x="2588956" y="4602741"/>
                <a:ext cx="1700717" cy="1264764"/>
              </a:xfrm>
              <a:prstGeom prst="rect">
                <a:avLst/>
              </a:prstGeom>
              <a:solidFill>
                <a:schemeClr val="bg1">
                  <a:lumMod val="85000"/>
                </a:schemeClr>
              </a:solid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圆角 26">
                <a:extLst>
                  <a:ext uri="{FF2B5EF4-FFF2-40B4-BE49-F238E27FC236}">
                    <a16:creationId xmlns="" xmlns:a16="http://schemas.microsoft.com/office/drawing/2014/main" id="{CDFFDDAC-2C24-493B-9451-7DBEF959DDAD}"/>
                  </a:ext>
                </a:extLst>
              </p:cNvPr>
              <p:cNvSpPr/>
              <p:nvPr/>
            </p:nvSpPr>
            <p:spPr bwMode="gray">
              <a:xfrm>
                <a:off x="932447" y="4602740"/>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4699971"/>
                <a:ext cx="417097" cy="341261"/>
              </a:xfrm>
              <a:prstGeom prst="rect">
                <a:avLst/>
              </a:prstGeom>
              <a:noFill/>
            </p:spPr>
          </p:pic>
          <p:sp>
            <p:nvSpPr>
              <p:cNvPr id="54" name="矩形 53"/>
              <p:cNvSpPr/>
              <p:nvPr/>
            </p:nvSpPr>
            <p:spPr bwMode="gray">
              <a:xfrm>
                <a:off x="3168960" y="5125633"/>
                <a:ext cx="583814"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IS-IS</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4699971"/>
                <a:ext cx="417097" cy="341261"/>
              </a:xfrm>
              <a:prstGeom prst="rect">
                <a:avLst/>
              </a:prstGeom>
              <a:noFill/>
            </p:spPr>
          </p:pic>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4699971"/>
                <a:ext cx="417097" cy="341261"/>
              </a:xfrm>
              <a:prstGeom prst="rect">
                <a:avLst/>
              </a:prstGeom>
              <a:noFill/>
            </p:spPr>
          </p:pic>
          <p:pic>
            <p:nvPicPr>
              <p:cNvPr id="5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5492292"/>
                <a:ext cx="417097" cy="341261"/>
              </a:xfrm>
              <a:prstGeom prst="rect">
                <a:avLst/>
              </a:prstGeom>
              <a:noFill/>
            </p:spPr>
          </p:pic>
          <p:pic>
            <p:nvPicPr>
              <p:cNvPr id="5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5492292"/>
                <a:ext cx="417097" cy="341261"/>
              </a:xfrm>
              <a:prstGeom prst="rect">
                <a:avLst/>
              </a:prstGeom>
              <a:noFill/>
            </p:spPr>
          </p:pic>
          <p:pic>
            <p:nvPicPr>
              <p:cNvPr id="8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5492292"/>
                <a:ext cx="417097" cy="341261"/>
              </a:xfrm>
              <a:prstGeom prst="rect">
                <a:avLst/>
              </a:prstGeom>
              <a:noFill/>
            </p:spPr>
          </p:pic>
          <p:sp>
            <p:nvSpPr>
              <p:cNvPr id="84" name="TextBox 120">
                <a:extLst>
                  <a:ext uri="{FF2B5EF4-FFF2-40B4-BE49-F238E27FC236}">
                    <a16:creationId xmlns="" xmlns:a16="http://schemas.microsoft.com/office/drawing/2014/main" id="{020D7A1D-EFAD-4C8C-B9DE-D0FAD269B77A}"/>
                  </a:ext>
                </a:extLst>
              </p:cNvPr>
              <p:cNvSpPr txBox="1"/>
              <p:nvPr/>
            </p:nvSpPr>
            <p:spPr bwMode="gray">
              <a:xfrm>
                <a:off x="182205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3743957"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8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4699971"/>
                <a:ext cx="417097" cy="341261"/>
              </a:xfrm>
              <a:prstGeom prst="rect">
                <a:avLst/>
              </a:prstGeom>
              <a:noFill/>
            </p:spPr>
          </p:pic>
          <p:pic>
            <p:nvPicPr>
              <p:cNvPr id="8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5492292"/>
                <a:ext cx="417097" cy="341261"/>
              </a:xfrm>
              <a:prstGeom prst="rect">
                <a:avLst/>
              </a:prstGeom>
              <a:noFill/>
            </p:spPr>
          </p:pic>
          <p:sp>
            <p:nvSpPr>
              <p:cNvPr id="88" name="TextBox 120">
                <a:extLst>
                  <a:ext uri="{FF2B5EF4-FFF2-40B4-BE49-F238E27FC236}">
                    <a16:creationId xmlns="" xmlns:a16="http://schemas.microsoft.com/office/drawing/2014/main" id="{020D7A1D-EFAD-4C8C-B9DE-D0FAD269B77A}"/>
                  </a:ext>
                </a:extLst>
              </p:cNvPr>
              <p:cNvSpPr txBox="1"/>
              <p:nvPr/>
            </p:nvSpPr>
            <p:spPr bwMode="gray">
              <a:xfrm>
                <a:off x="116024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89" name="矩形 88"/>
              <p:cNvSpPr/>
              <p:nvPr/>
            </p:nvSpPr>
            <p:spPr bwMode="gray">
              <a:xfrm>
                <a:off x="1304574" y="5125633"/>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sp>
            <p:nvSpPr>
              <p:cNvPr id="90" name="TextBox 120">
                <a:extLst>
                  <a:ext uri="{FF2B5EF4-FFF2-40B4-BE49-F238E27FC236}">
                    <a16:creationId xmlns="" xmlns:a16="http://schemas.microsoft.com/office/drawing/2014/main" id="{020D7A1D-EFAD-4C8C-B9DE-D0FAD269B77A}"/>
                  </a:ext>
                </a:extLst>
              </p:cNvPr>
              <p:cNvSpPr txBox="1"/>
              <p:nvPr/>
            </p:nvSpPr>
            <p:spPr bwMode="gray">
              <a:xfrm>
                <a:off x="2844110"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grpSp>
            <p:nvGrpSpPr>
              <p:cNvPr id="91" name="组合 90"/>
              <p:cNvGrpSpPr/>
              <p:nvPr/>
            </p:nvGrpSpPr>
            <p:grpSpPr bwMode="gray">
              <a:xfrm>
                <a:off x="1896791" y="2064724"/>
                <a:ext cx="1411797" cy="1264764"/>
                <a:chOff x="1046747" y="2064724"/>
                <a:chExt cx="1411797" cy="1264764"/>
              </a:xfrm>
            </p:grpSpPr>
            <p:sp>
              <p:nvSpPr>
                <p:cNvPr id="92" name="矩形: 圆角 26">
                  <a:extLst>
                    <a:ext uri="{FF2B5EF4-FFF2-40B4-BE49-F238E27FC236}">
                      <a16:creationId xmlns="" xmlns:a16="http://schemas.microsoft.com/office/drawing/2014/main" id="{CDFFDDAC-2C24-493B-9451-7DBEF959DDAD}"/>
                    </a:ext>
                  </a:extLst>
                </p:cNvPr>
                <p:cNvSpPr/>
                <p:nvPr/>
              </p:nvSpPr>
              <p:spPr bwMode="gray">
                <a:xfrm>
                  <a:off x="1046747" y="2064724"/>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161955"/>
                  <a:ext cx="417097" cy="341261"/>
                </a:xfrm>
                <a:prstGeom prst="rect">
                  <a:avLst/>
                </a:prstGeom>
                <a:noFill/>
              </p:spPr>
            </p:pic>
            <p:pic>
              <p:nvPicPr>
                <p:cNvPr id="9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954276"/>
                  <a:ext cx="417097" cy="341261"/>
                </a:xfrm>
                <a:prstGeom prst="rect">
                  <a:avLst/>
                </a:prstGeom>
                <a:noFill/>
              </p:spPr>
            </p:pic>
            <p:sp>
              <p:nvSpPr>
                <p:cNvPr id="95" name="TextBox 120">
                  <a:extLst>
                    <a:ext uri="{FF2B5EF4-FFF2-40B4-BE49-F238E27FC236}">
                      <a16:creationId xmlns="" xmlns:a16="http://schemas.microsoft.com/office/drawing/2014/main" id="{020D7A1D-EFAD-4C8C-B9DE-D0FAD269B77A}"/>
                    </a:ext>
                  </a:extLst>
                </p:cNvPr>
                <p:cNvSpPr txBox="1"/>
                <p:nvPr/>
              </p:nvSpPr>
              <p:spPr bwMode="gray">
                <a:xfrm>
                  <a:off x="193635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9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161955"/>
                  <a:ext cx="417097" cy="341261"/>
                </a:xfrm>
                <a:prstGeom prst="rect">
                  <a:avLst/>
                </a:prstGeom>
                <a:noFill/>
              </p:spPr>
            </p:pic>
            <p:pic>
              <p:nvPicPr>
                <p:cNvPr id="9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954276"/>
                  <a:ext cx="417097" cy="341261"/>
                </a:xfrm>
                <a:prstGeom prst="rect">
                  <a:avLst/>
                </a:prstGeom>
                <a:noFill/>
              </p:spPr>
            </p:pic>
            <p:sp>
              <p:nvSpPr>
                <p:cNvPr id="98" name="TextBox 120">
                  <a:extLst>
                    <a:ext uri="{FF2B5EF4-FFF2-40B4-BE49-F238E27FC236}">
                      <a16:creationId xmlns="" xmlns:a16="http://schemas.microsoft.com/office/drawing/2014/main" id="{020D7A1D-EFAD-4C8C-B9DE-D0FAD269B77A}"/>
                    </a:ext>
                  </a:extLst>
                </p:cNvPr>
                <p:cNvSpPr txBox="1"/>
                <p:nvPr/>
              </p:nvSpPr>
              <p:spPr bwMode="gray">
                <a:xfrm>
                  <a:off x="127454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99" name="矩形 98"/>
                <p:cNvSpPr/>
                <p:nvPr/>
              </p:nvSpPr>
              <p:spPr bwMode="gray">
                <a:xfrm>
                  <a:off x="1418874" y="2587617"/>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grpSp>
        </p:grpSp>
        <p:sp>
          <p:nvSpPr>
            <p:cNvPr id="100" name="TextBox 120">
              <a:extLst>
                <a:ext uri="{FF2B5EF4-FFF2-40B4-BE49-F238E27FC236}">
                  <a16:creationId xmlns="" xmlns:a16="http://schemas.microsoft.com/office/drawing/2014/main" id="{020D7A1D-EFAD-4C8C-B9DE-D0FAD269B77A}"/>
                </a:ext>
              </a:extLst>
            </p:cNvPr>
            <p:cNvSpPr txBox="1"/>
            <p:nvPr/>
          </p:nvSpPr>
          <p:spPr bwMode="gray">
            <a:xfrm>
              <a:off x="4194092" y="161467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101" name="TextBox 120">
              <a:extLst>
                <a:ext uri="{FF2B5EF4-FFF2-40B4-BE49-F238E27FC236}">
                  <a16:creationId xmlns="" xmlns:a16="http://schemas.microsoft.com/office/drawing/2014/main" id="{C06BA5BA-0AE7-4D5A-B214-BBF66850B18F}"/>
                </a:ext>
              </a:extLst>
            </p:cNvPr>
            <p:cNvSpPr txBox="1"/>
            <p:nvPr/>
          </p:nvSpPr>
          <p:spPr bwMode="gray">
            <a:xfrm>
              <a:off x="4151392" y="5537336"/>
              <a:ext cx="914606" cy="307657"/>
            </a:xfrm>
            <a:prstGeom prst="rect">
              <a:avLst/>
            </a:prstGeom>
            <a:noFill/>
            <a:ln>
              <a:noFill/>
            </a:ln>
          </p:spPr>
          <p:txBody>
            <a:bodyPr wrap="square" rtlCol="0">
              <a:spAutoFit/>
            </a:bodyPr>
            <a:lstStyle/>
            <a:p>
              <a:pPr algn="ct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grpSp>
    </p:spTree>
    <p:extLst>
      <p:ext uri="{BB962C8B-B14F-4D97-AF65-F5344CB8AC3E}">
        <p14:creationId xmlns:p14="http://schemas.microsoft.com/office/powerpoint/2010/main" val="11237393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Using BGP to Transmit </a:t>
            </a:r>
            <a:r>
              <a:rPr lang="en-US" altLang="zh-CN" dirty="0" smtClean="0"/>
              <a:t>Routes</a:t>
            </a:r>
            <a:endParaRPr lang="zh-CN" altLang="en-US" dirty="0"/>
          </a:p>
        </p:txBody>
      </p:sp>
      <p:sp>
        <p:nvSpPr>
          <p:cNvPr id="31" name="文本占位符 112"/>
          <p:cNvSpPr txBox="1">
            <a:spLocks/>
          </p:cNvSpPr>
          <p:nvPr/>
        </p:nvSpPr>
        <p:spPr>
          <a:xfrm>
            <a:off x="6093620" y="1606572"/>
            <a:ext cx="5655468" cy="4449235"/>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799" dirty="0" smtClean="0">
                <a:latin typeface="Huawei Sans" panose="020C0503030203020204" pitchFamily="34" charset="0"/>
              </a:rPr>
              <a:t>The Border Gateway Protocol (BGP) is specially used between ASs for route transmission. Compared with a conventional IGP, BGP has the following characteristics:</a:t>
            </a:r>
            <a:endParaRPr lang="en-US" altLang="zh-CN" sz="17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599" dirty="0" smtClean="0">
                <a:latin typeface="Huawei Sans" panose="020C0503030203020204" pitchFamily="34" charset="0"/>
              </a:rPr>
              <a:t>BGP is based on TCP. A BGP connection can be established as long as a TCP connection can be established.</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599" dirty="0" smtClean="0">
                <a:latin typeface="Huawei Sans" panose="020C0503030203020204" pitchFamily="34" charset="0"/>
              </a:rPr>
              <a:t>BGP transmits only routing information, but does not expose topology information in an AS.</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599" dirty="0" smtClean="0">
                <a:latin typeface="Huawei Sans" panose="020C0503030203020204" pitchFamily="34" charset="0"/>
              </a:rPr>
              <a:t>BGP routes are updated only upon network changes. They are not updated periodically.</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1229532" y="1606572"/>
            <a:ext cx="4174243" cy="4238421"/>
            <a:chOff x="1229532" y="1606572"/>
            <a:chExt cx="4174243" cy="4238421"/>
          </a:xfrm>
        </p:grpSpPr>
        <p:sp>
          <p:nvSpPr>
            <p:cNvPr id="38" name="TextBox 120">
              <a:extLst>
                <a:ext uri="{FF2B5EF4-FFF2-40B4-BE49-F238E27FC236}">
                  <a16:creationId xmlns="" xmlns:a16="http://schemas.microsoft.com/office/drawing/2014/main" id="{020D7A1D-EFAD-4C8C-B9DE-D0FAD269B77A}"/>
                </a:ext>
              </a:extLst>
            </p:cNvPr>
            <p:cNvSpPr txBox="1"/>
            <p:nvPr/>
          </p:nvSpPr>
          <p:spPr bwMode="gray">
            <a:xfrm>
              <a:off x="4001694" y="3431309"/>
              <a:ext cx="1402081" cy="522964"/>
            </a:xfrm>
            <a:prstGeom prst="rect">
              <a:avLst/>
            </a:prstGeom>
            <a:noFill/>
            <a:ln>
              <a:noFill/>
            </a:ln>
          </p:spPr>
          <p:txBody>
            <a:bodyPr wrap="square" rtlCol="0">
              <a:spAutoFit/>
            </a:bodyPr>
            <a:lstStyle/>
            <a:p>
              <a:pPr fontAlgn="ctr"/>
              <a:r>
                <a:rPr lang="en-US" sz="1399" dirty="0" smtClean="0">
                  <a:solidFill>
                    <a:schemeClr val="bg1">
                      <a:lumMod val="50000"/>
                    </a:schemeClr>
                  </a:solidFill>
                  <a:latin typeface="Huawei Sans" panose="020C0503030203020204" pitchFamily="34" charset="0"/>
                </a:rPr>
                <a:t>BGP route update</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bwMode="gray">
            <a:xfrm>
              <a:off x="1229532" y="1606572"/>
              <a:ext cx="3836466" cy="4238421"/>
              <a:chOff x="1229532" y="1606572"/>
              <a:chExt cx="3836466" cy="4238421"/>
            </a:xfrm>
          </p:grpSpPr>
          <p:grpSp>
            <p:nvGrpSpPr>
              <p:cNvPr id="43" name="组合 42"/>
              <p:cNvGrpSpPr/>
              <p:nvPr/>
            </p:nvGrpSpPr>
            <p:grpSpPr bwMode="gray">
              <a:xfrm>
                <a:off x="1229532" y="1606572"/>
                <a:ext cx="3725495" cy="4238421"/>
                <a:chOff x="739942" y="1915116"/>
                <a:chExt cx="3725495" cy="4238421"/>
              </a:xfrm>
            </p:grpSpPr>
            <p:sp>
              <p:nvSpPr>
                <p:cNvPr id="46" name="矩形 45"/>
                <p:cNvSpPr/>
                <p:nvPr/>
              </p:nvSpPr>
              <p:spPr bwMode="gray">
                <a:xfrm>
                  <a:off x="2777039" y="3841263"/>
                  <a:ext cx="534121"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BGP</a:t>
                  </a:r>
                  <a:endParaRPr lang="en-US" sz="1399" b="1" dirty="0">
                    <a:solidFill>
                      <a:srgbClr val="EC7061"/>
                    </a:solidFill>
                    <a:latin typeface="Huawei Sans" panose="020C0503030203020204" pitchFamily="34" charset="0"/>
                  </a:endParaRPr>
                </a:p>
              </p:txBody>
            </p:sp>
            <p:cxnSp>
              <p:nvCxnSpPr>
                <p:cNvPr id="47" name="直接连接符 46"/>
                <p:cNvCxnSpPr/>
                <p:nvPr/>
              </p:nvCxnSpPr>
              <p:spPr bwMode="gray">
                <a:xfrm flipV="1">
                  <a:off x="3379584" y="3602430"/>
                  <a:ext cx="0" cy="761535"/>
                </a:xfrm>
                <a:prstGeom prst="line">
                  <a:avLst/>
                </a:prstGeom>
                <a:solidFill>
                  <a:schemeClr val="accent1"/>
                </a:solidFill>
                <a:ln w="28575" cap="flat" cmpd="sng" algn="ctr">
                  <a:solidFill>
                    <a:srgbClr val="FFC000"/>
                  </a:solidFill>
                  <a:prstDash val="solid"/>
                  <a:round/>
                  <a:headEnd type="triangle" w="med" len="med"/>
                  <a:tailEnd type="none" w="med" len="med"/>
                </a:ln>
                <a:effectLst/>
              </p:spPr>
            </p:cxnSp>
            <p:sp>
              <p:nvSpPr>
                <p:cNvPr id="49" name="矩形 48">
                  <a:extLst>
                    <a:ext uri="{FF2B5EF4-FFF2-40B4-BE49-F238E27FC236}">
                      <a16:creationId xmlns="" xmlns:a16="http://schemas.microsoft.com/office/drawing/2014/main" id="{63EC1A45-DE44-4732-A300-8A63DEFB1977}"/>
                    </a:ext>
                  </a:extLst>
                </p:cNvPr>
                <p:cNvSpPr/>
                <p:nvPr/>
              </p:nvSpPr>
              <p:spPr bwMode="gray">
                <a:xfrm>
                  <a:off x="739942" y="1915116"/>
                  <a:ext cx="3725495" cy="157101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箭头连接符 49">
                  <a:extLst>
                    <a:ext uri="{FF2B5EF4-FFF2-40B4-BE49-F238E27FC236}">
                      <a16:creationId xmlns="" xmlns:a16="http://schemas.microsoft.com/office/drawing/2014/main" id="{25FFCF9E-B77D-4002-8CAE-8C36C256A152}"/>
                    </a:ext>
                  </a:extLst>
                </p:cNvPr>
                <p:cNvCxnSpPr>
                  <a:cxnSpLocks/>
                  <a:stCxn id="49" idx="2"/>
                  <a:endCxn id="51" idx="0"/>
                </p:cNvCxnSpPr>
                <p:nvPr/>
              </p:nvCxnSpPr>
              <p:spPr bwMode="gray">
                <a:xfrm>
                  <a:off x="2602690" y="3486127"/>
                  <a:ext cx="0" cy="998669"/>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1" name="矩形 50">
                  <a:extLst>
                    <a:ext uri="{FF2B5EF4-FFF2-40B4-BE49-F238E27FC236}">
                      <a16:creationId xmlns="" xmlns:a16="http://schemas.microsoft.com/office/drawing/2014/main" id="{63EC1A45-DE44-4732-A300-8A63DEFB1977}"/>
                    </a:ext>
                  </a:extLst>
                </p:cNvPr>
                <p:cNvSpPr/>
                <p:nvPr/>
              </p:nvSpPr>
              <p:spPr bwMode="gray">
                <a:xfrm>
                  <a:off x="739942" y="4484796"/>
                  <a:ext cx="3725495" cy="1668741"/>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622EF711-3170-4416-9C65-466B399DA2E1}"/>
                    </a:ext>
                  </a:extLst>
                </p:cNvPr>
                <p:cNvSpPr/>
                <p:nvPr/>
              </p:nvSpPr>
              <p:spPr bwMode="gray">
                <a:xfrm>
                  <a:off x="2588956" y="4602741"/>
                  <a:ext cx="1700717" cy="1264764"/>
                </a:xfrm>
                <a:prstGeom prst="rect">
                  <a:avLst/>
                </a:prstGeom>
                <a:solidFill>
                  <a:schemeClr val="bg1">
                    <a:lumMod val="85000"/>
                  </a:schemeClr>
                </a:solid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圆角 26">
                  <a:extLst>
                    <a:ext uri="{FF2B5EF4-FFF2-40B4-BE49-F238E27FC236}">
                      <a16:creationId xmlns="" xmlns:a16="http://schemas.microsoft.com/office/drawing/2014/main" id="{CDFFDDAC-2C24-493B-9451-7DBEF959DDAD}"/>
                    </a:ext>
                  </a:extLst>
                </p:cNvPr>
                <p:cNvSpPr/>
                <p:nvPr/>
              </p:nvSpPr>
              <p:spPr bwMode="gray">
                <a:xfrm>
                  <a:off x="932447" y="4602740"/>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4699971"/>
                  <a:ext cx="417097" cy="341261"/>
                </a:xfrm>
                <a:prstGeom prst="rect">
                  <a:avLst/>
                </a:prstGeom>
                <a:noFill/>
              </p:spPr>
            </p:pic>
            <p:sp>
              <p:nvSpPr>
                <p:cNvPr id="57" name="矩形 56"/>
                <p:cNvSpPr/>
                <p:nvPr/>
              </p:nvSpPr>
              <p:spPr bwMode="gray">
                <a:xfrm>
                  <a:off x="3168960" y="5125633"/>
                  <a:ext cx="583814"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IS-IS</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4699971"/>
                  <a:ext cx="417097" cy="341261"/>
                </a:xfrm>
                <a:prstGeom prst="rect">
                  <a:avLst/>
                </a:prstGeom>
                <a:noFill/>
              </p:spPr>
            </p:pic>
            <p:pic>
              <p:nvPicPr>
                <p:cNvPr id="8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4699971"/>
                  <a:ext cx="417097" cy="341261"/>
                </a:xfrm>
                <a:prstGeom prst="rect">
                  <a:avLst/>
                </a:prstGeom>
                <a:noFill/>
              </p:spPr>
            </p:pic>
            <p:pic>
              <p:nvPicPr>
                <p:cNvPr id="8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69338" y="5492292"/>
                  <a:ext cx="417097" cy="341261"/>
                </a:xfrm>
                <a:prstGeom prst="rect">
                  <a:avLst/>
                </a:prstGeom>
                <a:noFill/>
              </p:spPr>
            </p:pic>
            <p:pic>
              <p:nvPicPr>
                <p:cNvPr id="8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760126" y="5492292"/>
                  <a:ext cx="417097" cy="341261"/>
                </a:xfrm>
                <a:prstGeom prst="rect">
                  <a:avLst/>
                </a:prstGeom>
                <a:noFill/>
              </p:spPr>
            </p:pic>
            <p:pic>
              <p:nvPicPr>
                <p:cNvPr id="8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750914" y="5492292"/>
                  <a:ext cx="417097" cy="341261"/>
                </a:xfrm>
                <a:prstGeom prst="rect">
                  <a:avLst/>
                </a:prstGeom>
                <a:noFill/>
              </p:spPr>
            </p:pic>
            <p:sp>
              <p:nvSpPr>
                <p:cNvPr id="88" name="TextBox 120">
                  <a:extLst>
                    <a:ext uri="{FF2B5EF4-FFF2-40B4-BE49-F238E27FC236}">
                      <a16:creationId xmlns="" xmlns:a16="http://schemas.microsoft.com/office/drawing/2014/main" id="{020D7A1D-EFAD-4C8C-B9DE-D0FAD269B77A}"/>
                    </a:ext>
                  </a:extLst>
                </p:cNvPr>
                <p:cNvSpPr txBox="1"/>
                <p:nvPr/>
              </p:nvSpPr>
              <p:spPr bwMode="gray">
                <a:xfrm>
                  <a:off x="182205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a:off x="3743957"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9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4699971"/>
                  <a:ext cx="417097" cy="341261"/>
                </a:xfrm>
                <a:prstGeom prst="rect">
                  <a:avLst/>
                </a:prstGeom>
                <a:noFill/>
              </p:spPr>
            </p:pic>
            <p:pic>
              <p:nvPicPr>
                <p:cNvPr id="9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107528" y="5492292"/>
                  <a:ext cx="417097" cy="341261"/>
                </a:xfrm>
                <a:prstGeom prst="rect">
                  <a:avLst/>
                </a:prstGeom>
                <a:noFill/>
              </p:spPr>
            </p:pic>
            <p:sp>
              <p:nvSpPr>
                <p:cNvPr id="92" name="TextBox 120">
                  <a:extLst>
                    <a:ext uri="{FF2B5EF4-FFF2-40B4-BE49-F238E27FC236}">
                      <a16:creationId xmlns="" xmlns:a16="http://schemas.microsoft.com/office/drawing/2014/main" id="{020D7A1D-EFAD-4C8C-B9DE-D0FAD269B77A}"/>
                    </a:ext>
                  </a:extLst>
                </p:cNvPr>
                <p:cNvSpPr txBox="1"/>
                <p:nvPr/>
              </p:nvSpPr>
              <p:spPr bwMode="gray">
                <a:xfrm>
                  <a:off x="1160241"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93" name="矩形 92"/>
                <p:cNvSpPr/>
                <p:nvPr/>
              </p:nvSpPr>
              <p:spPr bwMode="gray">
                <a:xfrm>
                  <a:off x="1304574" y="5125633"/>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sp>
              <p:nvSpPr>
                <p:cNvPr id="94" name="TextBox 120">
                  <a:extLst>
                    <a:ext uri="{FF2B5EF4-FFF2-40B4-BE49-F238E27FC236}">
                      <a16:creationId xmlns="" xmlns:a16="http://schemas.microsoft.com/office/drawing/2014/main" id="{020D7A1D-EFAD-4C8C-B9DE-D0FAD269B77A}"/>
                    </a:ext>
                  </a:extLst>
                </p:cNvPr>
                <p:cNvSpPr txBox="1"/>
                <p:nvPr/>
              </p:nvSpPr>
              <p:spPr bwMode="gray">
                <a:xfrm>
                  <a:off x="2844110" y="5063989"/>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grpSp>
              <p:nvGrpSpPr>
                <p:cNvPr id="95" name="组合 94"/>
                <p:cNvGrpSpPr/>
                <p:nvPr/>
              </p:nvGrpSpPr>
              <p:grpSpPr bwMode="gray">
                <a:xfrm>
                  <a:off x="1896791" y="2064724"/>
                  <a:ext cx="1411797" cy="1264764"/>
                  <a:chOff x="1046747" y="2064724"/>
                  <a:chExt cx="1411797" cy="1264764"/>
                </a:xfrm>
              </p:grpSpPr>
              <p:sp>
                <p:nvSpPr>
                  <p:cNvPr id="96" name="矩形: 圆角 26">
                    <a:extLst>
                      <a:ext uri="{FF2B5EF4-FFF2-40B4-BE49-F238E27FC236}">
                        <a16:creationId xmlns="" xmlns:a16="http://schemas.microsoft.com/office/drawing/2014/main" id="{CDFFDDAC-2C24-493B-9451-7DBEF959DDAD}"/>
                      </a:ext>
                    </a:extLst>
                  </p:cNvPr>
                  <p:cNvSpPr/>
                  <p:nvPr/>
                </p:nvSpPr>
                <p:spPr bwMode="gray">
                  <a:xfrm>
                    <a:off x="1046747" y="2064724"/>
                    <a:ext cx="1411797" cy="1264764"/>
                  </a:xfrm>
                  <a:prstGeom prst="roundRect">
                    <a:avLst>
                      <a:gd name="adj" fmla="val 6108"/>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161955"/>
                    <a:ext cx="417097" cy="341261"/>
                  </a:xfrm>
                  <a:prstGeom prst="rect">
                    <a:avLst/>
                  </a:prstGeom>
                  <a:noFill/>
                </p:spPr>
              </p:pic>
              <p:pic>
                <p:nvPicPr>
                  <p:cNvPr id="9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883638" y="2954276"/>
                    <a:ext cx="417097" cy="341261"/>
                  </a:xfrm>
                  <a:prstGeom prst="rect">
                    <a:avLst/>
                  </a:prstGeom>
                  <a:noFill/>
                </p:spPr>
              </p:pic>
              <p:sp>
                <p:nvSpPr>
                  <p:cNvPr id="99" name="TextBox 120">
                    <a:extLst>
                      <a:ext uri="{FF2B5EF4-FFF2-40B4-BE49-F238E27FC236}">
                        <a16:creationId xmlns="" xmlns:a16="http://schemas.microsoft.com/office/drawing/2014/main" id="{020D7A1D-EFAD-4C8C-B9DE-D0FAD269B77A}"/>
                      </a:ext>
                    </a:extLst>
                  </p:cNvPr>
                  <p:cNvSpPr txBox="1"/>
                  <p:nvPr/>
                </p:nvSpPr>
                <p:spPr bwMode="gray">
                  <a:xfrm>
                    <a:off x="193635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10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161955"/>
                    <a:ext cx="417097" cy="341261"/>
                  </a:xfrm>
                  <a:prstGeom prst="rect">
                    <a:avLst/>
                  </a:prstGeom>
                  <a:noFill/>
                </p:spPr>
              </p:pic>
              <p:pic>
                <p:nvPicPr>
                  <p:cNvPr id="10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221828" y="2954276"/>
                    <a:ext cx="417097" cy="341261"/>
                  </a:xfrm>
                  <a:prstGeom prst="rect">
                    <a:avLst/>
                  </a:prstGeom>
                  <a:noFill/>
                </p:spPr>
              </p:pic>
              <p:sp>
                <p:nvSpPr>
                  <p:cNvPr id="102" name="TextBox 120">
                    <a:extLst>
                      <a:ext uri="{FF2B5EF4-FFF2-40B4-BE49-F238E27FC236}">
                        <a16:creationId xmlns="" xmlns:a16="http://schemas.microsoft.com/office/drawing/2014/main" id="{020D7A1D-EFAD-4C8C-B9DE-D0FAD269B77A}"/>
                      </a:ext>
                    </a:extLst>
                  </p:cNvPr>
                  <p:cNvSpPr txBox="1"/>
                  <p:nvPr/>
                </p:nvSpPr>
                <p:spPr bwMode="gray">
                  <a:xfrm>
                    <a:off x="1274541" y="2525973"/>
                    <a:ext cx="399981" cy="307657"/>
                  </a:xfrm>
                  <a:prstGeom prst="rect">
                    <a:avLst/>
                  </a:prstGeom>
                  <a:noFill/>
                  <a:ln>
                    <a:noFill/>
                  </a:ln>
                </p:spPr>
                <p:txBody>
                  <a:bodyPr vert="eaVert" wrap="square" rtlCol="0">
                    <a:spAutoFit/>
                  </a:bodyPr>
                  <a:lstStyle/>
                  <a:p>
                    <a:pPr algn="ct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103" name="矩形 102"/>
                  <p:cNvSpPr/>
                  <p:nvPr/>
                </p:nvSpPr>
                <p:spPr bwMode="gray">
                  <a:xfrm>
                    <a:off x="1418874" y="2587617"/>
                    <a:ext cx="633507" cy="307648"/>
                  </a:xfrm>
                  <a:prstGeom prst="rect">
                    <a:avLst/>
                  </a:prstGeom>
                </p:spPr>
                <p:txBody>
                  <a:bodyPr wrap="none">
                    <a:spAutoFit/>
                  </a:bodyPr>
                  <a:lstStyle/>
                  <a:p>
                    <a:pPr lvl="0" algn="ctr" fontAlgn="ctr"/>
                    <a:r>
                      <a:rPr lang="en-US" sz="1399" b="1" dirty="0" smtClean="0">
                        <a:solidFill>
                          <a:srgbClr val="EC7061"/>
                        </a:solidFill>
                        <a:latin typeface="Huawei Sans" panose="020C0503030203020204" pitchFamily="34" charset="0"/>
                      </a:rPr>
                      <a:t>OSPF</a:t>
                    </a:r>
                    <a:endParaRPr lang="en-US" sz="1399" b="1" dirty="0">
                      <a:solidFill>
                        <a:srgbClr val="EC7061"/>
                      </a:solidFill>
                      <a:latin typeface="Huawei Sans" panose="020C0503030203020204" pitchFamily="34" charset="0"/>
                    </a:endParaRPr>
                  </a:p>
                </p:txBody>
              </p:sp>
            </p:grpSp>
          </p:gr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4194092" y="161467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45" name="TextBox 120">
                <a:extLst>
                  <a:ext uri="{FF2B5EF4-FFF2-40B4-BE49-F238E27FC236}">
                    <a16:creationId xmlns="" xmlns:a16="http://schemas.microsoft.com/office/drawing/2014/main" id="{C06BA5BA-0AE7-4D5A-B214-BBF66850B18F}"/>
                  </a:ext>
                </a:extLst>
              </p:cNvPr>
              <p:cNvSpPr txBox="1"/>
              <p:nvPr/>
            </p:nvSpPr>
            <p:spPr bwMode="gray">
              <a:xfrm>
                <a:off x="4151392" y="5537336"/>
                <a:ext cx="914606" cy="307657"/>
              </a:xfrm>
              <a:prstGeom prst="rect">
                <a:avLst/>
              </a:prstGeom>
              <a:noFill/>
              <a:ln>
                <a:noFill/>
              </a:ln>
            </p:spPr>
            <p:txBody>
              <a:bodyPr wrap="square" rtlCol="0">
                <a:spAutoFit/>
              </a:bodyPr>
              <a:lstStyle/>
              <a:p>
                <a:pPr algn="ct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grpSp>
      </p:grpSp>
    </p:spTree>
    <p:extLst>
      <p:ext uri="{BB962C8B-B14F-4D97-AF65-F5344CB8AC3E}">
        <p14:creationId xmlns:p14="http://schemas.microsoft.com/office/powerpoint/2010/main" val="2100341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BGP Development </a:t>
            </a:r>
            <a:r>
              <a:rPr lang="en-US" altLang="zh-CN" dirty="0" smtClean="0"/>
              <a:t>History</a:t>
            </a:r>
            <a:endParaRPr lang="zh-CN" altLang="en-US" dirty="0"/>
          </a:p>
        </p:txBody>
      </p:sp>
      <p:pic>
        <p:nvPicPr>
          <p:cNvPr id="2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52958" y="1942678"/>
            <a:ext cx="417097" cy="341261"/>
          </a:xfrm>
          <a:prstGeom prst="rect">
            <a:avLst/>
          </a:prstGeom>
          <a:noFill/>
        </p:spPr>
      </p:pic>
      <p:pic>
        <p:nvPicPr>
          <p:cNvPr id="2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189165" y="1942678"/>
            <a:ext cx="417097" cy="341261"/>
          </a:xfrm>
          <a:prstGeom prst="rect">
            <a:avLst/>
          </a:prstGeom>
          <a:noFill/>
        </p:spPr>
      </p:pic>
      <p:pic>
        <p:nvPicPr>
          <p:cNvPr id="3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2052958" y="3254004"/>
            <a:ext cx="417097" cy="341261"/>
          </a:xfrm>
          <a:prstGeom prst="rect">
            <a:avLst/>
          </a:prstGeom>
          <a:noFill/>
        </p:spPr>
      </p:pic>
      <p:pic>
        <p:nvPicPr>
          <p:cNvPr id="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189165" y="3254004"/>
            <a:ext cx="417097" cy="341261"/>
          </a:xfrm>
          <a:prstGeom prst="rect">
            <a:avLst/>
          </a:prstGeom>
          <a:noFill/>
        </p:spPr>
      </p:pic>
      <p:sp>
        <p:nvSpPr>
          <p:cNvPr id="38" name="TextBox 120">
            <a:extLst>
              <a:ext uri="{FF2B5EF4-FFF2-40B4-BE49-F238E27FC236}">
                <a16:creationId xmlns="" xmlns:a16="http://schemas.microsoft.com/office/drawing/2014/main" id="{020D7A1D-EFAD-4C8C-B9DE-D0FAD269B77A}"/>
              </a:ext>
            </a:extLst>
          </p:cNvPr>
          <p:cNvSpPr txBox="1"/>
          <p:nvPr/>
        </p:nvSpPr>
        <p:spPr bwMode="gray">
          <a:xfrm>
            <a:off x="3564263" y="197663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39" name="矩形 38">
            <a:extLst>
              <a:ext uri="{FF2B5EF4-FFF2-40B4-BE49-F238E27FC236}">
                <a16:creationId xmlns="" xmlns:a16="http://schemas.microsoft.com/office/drawing/2014/main" id="{63EC1A45-DE44-4732-A300-8A63DEFB1977}"/>
              </a:ext>
            </a:extLst>
          </p:cNvPr>
          <p:cNvSpPr/>
          <p:nvPr/>
        </p:nvSpPr>
        <p:spPr bwMode="gray">
          <a:xfrm>
            <a:off x="1924423" y="1805707"/>
            <a:ext cx="2332298" cy="60473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020D7A1D-EFAD-4C8C-B9DE-D0FAD269B77A}"/>
              </a:ext>
            </a:extLst>
          </p:cNvPr>
          <p:cNvSpPr txBox="1"/>
          <p:nvPr/>
        </p:nvSpPr>
        <p:spPr bwMode="gray">
          <a:xfrm>
            <a:off x="3564263" y="326858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41" name="矩形 40">
            <a:extLst>
              <a:ext uri="{FF2B5EF4-FFF2-40B4-BE49-F238E27FC236}">
                <a16:creationId xmlns="" xmlns:a16="http://schemas.microsoft.com/office/drawing/2014/main" id="{63EC1A45-DE44-4732-A300-8A63DEFB1977}"/>
              </a:ext>
            </a:extLst>
          </p:cNvPr>
          <p:cNvSpPr/>
          <p:nvPr/>
        </p:nvSpPr>
        <p:spPr bwMode="gray">
          <a:xfrm>
            <a:off x="1924423" y="3135809"/>
            <a:ext cx="2332297"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a:extLst>
              <a:ext uri="{FF2B5EF4-FFF2-40B4-BE49-F238E27FC236}">
                <a16:creationId xmlns="" xmlns:a16="http://schemas.microsoft.com/office/drawing/2014/main" id="{25FFCF9E-B77D-4002-8CAE-8C36C256A152}"/>
              </a:ext>
            </a:extLst>
          </p:cNvPr>
          <p:cNvCxnSpPr>
            <a:cxnSpLocks/>
            <a:stCxn id="39" idx="2"/>
            <a:endCxn id="41" idx="0"/>
          </p:cNvCxnSpPr>
          <p:nvPr/>
        </p:nvCxnSpPr>
        <p:spPr bwMode="gray">
          <a:xfrm>
            <a:off x="3090572" y="2410441"/>
            <a:ext cx="0" cy="72536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43" name="TextBox 120">
            <a:extLst>
              <a:ext uri="{FF2B5EF4-FFF2-40B4-BE49-F238E27FC236}">
                <a16:creationId xmlns="" xmlns:a16="http://schemas.microsoft.com/office/drawing/2014/main" id="{020D7A1D-EFAD-4C8C-B9DE-D0FAD269B77A}"/>
              </a:ext>
            </a:extLst>
          </p:cNvPr>
          <p:cNvSpPr txBox="1"/>
          <p:nvPr/>
        </p:nvSpPr>
        <p:spPr bwMode="gray">
          <a:xfrm>
            <a:off x="3053324" y="2619297"/>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EGP</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020D7A1D-EFAD-4C8C-B9DE-D0FAD269B77A}"/>
              </a:ext>
            </a:extLst>
          </p:cNvPr>
          <p:cNvSpPr txBox="1"/>
          <p:nvPr/>
        </p:nvSpPr>
        <p:spPr bwMode="gray">
          <a:xfrm>
            <a:off x="2570944" y="197663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75" name="TextBox 120">
            <a:extLst>
              <a:ext uri="{FF2B5EF4-FFF2-40B4-BE49-F238E27FC236}">
                <a16:creationId xmlns="" xmlns:a16="http://schemas.microsoft.com/office/drawing/2014/main" id="{020D7A1D-EFAD-4C8C-B9DE-D0FAD269B77A}"/>
              </a:ext>
            </a:extLst>
          </p:cNvPr>
          <p:cNvSpPr txBox="1"/>
          <p:nvPr/>
        </p:nvSpPr>
        <p:spPr bwMode="gray">
          <a:xfrm>
            <a:off x="2570944" y="325255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5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42936" y="1921219"/>
            <a:ext cx="417097" cy="341261"/>
          </a:xfrm>
          <a:prstGeom prst="rect">
            <a:avLst/>
          </a:prstGeom>
          <a:noFill/>
        </p:spPr>
      </p:pic>
      <p:pic>
        <p:nvPicPr>
          <p:cNvPr id="5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079143" y="1921219"/>
            <a:ext cx="417097" cy="341261"/>
          </a:xfrm>
          <a:prstGeom prst="rect">
            <a:avLst/>
          </a:prstGeom>
          <a:noFill/>
        </p:spPr>
      </p:pic>
      <p:pic>
        <p:nvPicPr>
          <p:cNvPr id="5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4942936" y="3232545"/>
            <a:ext cx="417097" cy="341261"/>
          </a:xfrm>
          <a:prstGeom prst="rect">
            <a:avLst/>
          </a:prstGeom>
          <a:noFill/>
        </p:spPr>
      </p:pic>
      <p:pic>
        <p:nvPicPr>
          <p:cNvPr id="5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6079143" y="3232545"/>
            <a:ext cx="417097" cy="341261"/>
          </a:xfrm>
          <a:prstGeom prst="rect">
            <a:avLst/>
          </a:prstGeom>
          <a:noFill/>
        </p:spPr>
      </p:pic>
      <p:sp>
        <p:nvSpPr>
          <p:cNvPr id="56" name="TextBox 120">
            <a:extLst>
              <a:ext uri="{FF2B5EF4-FFF2-40B4-BE49-F238E27FC236}">
                <a16:creationId xmlns="" xmlns:a16="http://schemas.microsoft.com/office/drawing/2014/main" id="{020D7A1D-EFAD-4C8C-B9DE-D0FAD269B77A}"/>
              </a:ext>
            </a:extLst>
          </p:cNvPr>
          <p:cNvSpPr txBox="1"/>
          <p:nvPr/>
        </p:nvSpPr>
        <p:spPr bwMode="gray">
          <a:xfrm>
            <a:off x="6463766" y="1955171"/>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57" name="矩形 56">
            <a:extLst>
              <a:ext uri="{FF2B5EF4-FFF2-40B4-BE49-F238E27FC236}">
                <a16:creationId xmlns="" xmlns:a16="http://schemas.microsoft.com/office/drawing/2014/main" id="{63EC1A45-DE44-4732-A300-8A63DEFB1977}"/>
              </a:ext>
            </a:extLst>
          </p:cNvPr>
          <p:cNvSpPr/>
          <p:nvPr/>
        </p:nvSpPr>
        <p:spPr bwMode="gray">
          <a:xfrm>
            <a:off x="4814401" y="1784247"/>
            <a:ext cx="2350722" cy="60473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6463766" y="3247127"/>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59" name="矩形 58">
            <a:extLst>
              <a:ext uri="{FF2B5EF4-FFF2-40B4-BE49-F238E27FC236}">
                <a16:creationId xmlns="" xmlns:a16="http://schemas.microsoft.com/office/drawing/2014/main" id="{63EC1A45-DE44-4732-A300-8A63DEFB1977}"/>
              </a:ext>
            </a:extLst>
          </p:cNvPr>
          <p:cNvSpPr/>
          <p:nvPr/>
        </p:nvSpPr>
        <p:spPr bwMode="gray">
          <a:xfrm>
            <a:off x="4814401" y="3114349"/>
            <a:ext cx="2350722"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a:extLst>
              <a:ext uri="{FF2B5EF4-FFF2-40B4-BE49-F238E27FC236}">
                <a16:creationId xmlns="" xmlns:a16="http://schemas.microsoft.com/office/drawing/2014/main" id="{25FFCF9E-B77D-4002-8CAE-8C36C256A152}"/>
              </a:ext>
            </a:extLst>
          </p:cNvPr>
          <p:cNvCxnSpPr>
            <a:cxnSpLocks/>
            <a:stCxn id="57" idx="2"/>
            <a:endCxn id="59" idx="0"/>
          </p:cNvCxnSpPr>
          <p:nvPr/>
        </p:nvCxnSpPr>
        <p:spPr bwMode="gray">
          <a:xfrm>
            <a:off x="5989762" y="2388982"/>
            <a:ext cx="0" cy="72536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1" name="TextBox 120">
            <a:extLst>
              <a:ext uri="{FF2B5EF4-FFF2-40B4-BE49-F238E27FC236}">
                <a16:creationId xmlns="" xmlns:a16="http://schemas.microsoft.com/office/drawing/2014/main" id="{020D7A1D-EFAD-4C8C-B9DE-D0FAD269B77A}"/>
              </a:ext>
            </a:extLst>
          </p:cNvPr>
          <p:cNvSpPr txBox="1"/>
          <p:nvPr/>
        </p:nvSpPr>
        <p:spPr bwMode="gray">
          <a:xfrm>
            <a:off x="5943302" y="2597837"/>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BGP-1</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020D7A1D-EFAD-4C8C-B9DE-D0FAD269B77A}"/>
              </a:ext>
            </a:extLst>
          </p:cNvPr>
          <p:cNvSpPr txBox="1"/>
          <p:nvPr/>
        </p:nvSpPr>
        <p:spPr bwMode="gray">
          <a:xfrm>
            <a:off x="5486998" y="2005248"/>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a:off x="5486998" y="3262995"/>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pic>
        <p:nvPicPr>
          <p:cNvPr id="4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034868" y="1921694"/>
            <a:ext cx="417097" cy="341261"/>
          </a:xfrm>
          <a:prstGeom prst="rect">
            <a:avLst/>
          </a:prstGeom>
          <a:noFill/>
        </p:spPr>
      </p:pic>
      <p:pic>
        <p:nvPicPr>
          <p:cNvPr id="4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171074" y="1921694"/>
            <a:ext cx="417097" cy="341261"/>
          </a:xfrm>
          <a:prstGeom prst="rect">
            <a:avLst/>
          </a:prstGeom>
          <a:noFill/>
        </p:spPr>
      </p:pic>
      <p:pic>
        <p:nvPicPr>
          <p:cNvPr id="4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034868" y="3233019"/>
            <a:ext cx="417097" cy="341261"/>
          </a:xfrm>
          <a:prstGeom prst="rect">
            <a:avLst/>
          </a:prstGeom>
          <a:noFill/>
        </p:spPr>
      </p:pic>
      <p:pic>
        <p:nvPicPr>
          <p:cNvPr id="4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171074" y="3233019"/>
            <a:ext cx="417097" cy="341261"/>
          </a:xfrm>
          <a:prstGeom prst="rect">
            <a:avLst/>
          </a:prstGeom>
          <a:noFill/>
        </p:spPr>
      </p:pic>
      <p:sp>
        <p:nvSpPr>
          <p:cNvPr id="49" name="TextBox 120">
            <a:extLst>
              <a:ext uri="{FF2B5EF4-FFF2-40B4-BE49-F238E27FC236}">
                <a16:creationId xmlns="" xmlns:a16="http://schemas.microsoft.com/office/drawing/2014/main" id="{020D7A1D-EFAD-4C8C-B9DE-D0FAD269B77A}"/>
              </a:ext>
            </a:extLst>
          </p:cNvPr>
          <p:cNvSpPr txBox="1"/>
          <p:nvPr/>
        </p:nvSpPr>
        <p:spPr bwMode="gray">
          <a:xfrm>
            <a:off x="9555698" y="1955646"/>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100</a:t>
            </a:r>
            <a:endParaRPr lang="en-US" sz="1399" b="1" dirty="0">
              <a:solidFill>
                <a:schemeClr val="bg1">
                  <a:lumMod val="50000"/>
                </a:schemeClr>
              </a:solidFill>
              <a:latin typeface="Huawei Sans" panose="020C0503030203020204" pitchFamily="34" charset="0"/>
            </a:endParaRPr>
          </a:p>
        </p:txBody>
      </p:sp>
      <p:sp>
        <p:nvSpPr>
          <p:cNvPr id="51" name="矩形 50">
            <a:extLst>
              <a:ext uri="{FF2B5EF4-FFF2-40B4-BE49-F238E27FC236}">
                <a16:creationId xmlns="" xmlns:a16="http://schemas.microsoft.com/office/drawing/2014/main" id="{63EC1A45-DE44-4732-A300-8A63DEFB1977}"/>
              </a:ext>
            </a:extLst>
          </p:cNvPr>
          <p:cNvSpPr/>
          <p:nvPr/>
        </p:nvSpPr>
        <p:spPr bwMode="gray">
          <a:xfrm>
            <a:off x="7906332" y="1784722"/>
            <a:ext cx="2372822" cy="604734"/>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9555698" y="324760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AS 200</a:t>
            </a:r>
            <a:endParaRPr lang="en-US" sz="1399" b="1" dirty="0">
              <a:solidFill>
                <a:schemeClr val="bg1">
                  <a:lumMod val="50000"/>
                </a:schemeClr>
              </a:solidFill>
              <a:latin typeface="Huawei Sans" panose="020C0503030203020204" pitchFamily="34" charset="0"/>
            </a:endParaRPr>
          </a:p>
        </p:txBody>
      </p:sp>
      <p:sp>
        <p:nvSpPr>
          <p:cNvPr id="62" name="矩形 61">
            <a:extLst>
              <a:ext uri="{FF2B5EF4-FFF2-40B4-BE49-F238E27FC236}">
                <a16:creationId xmlns="" xmlns:a16="http://schemas.microsoft.com/office/drawing/2014/main" id="{63EC1A45-DE44-4732-A300-8A63DEFB1977}"/>
              </a:ext>
            </a:extLst>
          </p:cNvPr>
          <p:cNvSpPr/>
          <p:nvPr/>
        </p:nvSpPr>
        <p:spPr bwMode="gray">
          <a:xfrm>
            <a:off x="7906333" y="3114824"/>
            <a:ext cx="2372821" cy="536070"/>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a:extLst>
              <a:ext uri="{FF2B5EF4-FFF2-40B4-BE49-F238E27FC236}">
                <a16:creationId xmlns="" xmlns:a16="http://schemas.microsoft.com/office/drawing/2014/main" id="{25FFCF9E-B77D-4002-8CAE-8C36C256A152}"/>
              </a:ext>
            </a:extLst>
          </p:cNvPr>
          <p:cNvCxnSpPr>
            <a:cxnSpLocks/>
            <a:stCxn id="51" idx="2"/>
            <a:endCxn id="62" idx="0"/>
          </p:cNvCxnSpPr>
          <p:nvPr/>
        </p:nvCxnSpPr>
        <p:spPr bwMode="gray">
          <a:xfrm>
            <a:off x="9092743" y="2389456"/>
            <a:ext cx="0" cy="72536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4" name="TextBox 120">
            <a:extLst>
              <a:ext uri="{FF2B5EF4-FFF2-40B4-BE49-F238E27FC236}">
                <a16:creationId xmlns="" xmlns:a16="http://schemas.microsoft.com/office/drawing/2014/main" id="{020D7A1D-EFAD-4C8C-B9DE-D0FAD269B77A}"/>
              </a:ext>
            </a:extLst>
          </p:cNvPr>
          <p:cNvSpPr txBox="1"/>
          <p:nvPr/>
        </p:nvSpPr>
        <p:spPr bwMode="gray">
          <a:xfrm>
            <a:off x="9035233" y="2598312"/>
            <a:ext cx="1243922" cy="307657"/>
          </a:xfrm>
          <a:prstGeom prst="rect">
            <a:avLst/>
          </a:prstGeom>
          <a:noFill/>
          <a:ln>
            <a:noFill/>
          </a:ln>
        </p:spPr>
        <p:txBody>
          <a:bodyPr wrap="square" rtlCol="0">
            <a:spAutoFit/>
          </a:bodyPr>
          <a:lstStyle/>
          <a:p>
            <a:pPr fontAlgn="ctr"/>
            <a:r>
              <a:rPr lang="en-US" sz="1399" b="1" dirty="0" smtClean="0">
                <a:solidFill>
                  <a:srgbClr val="EC7061"/>
                </a:solidFill>
                <a:latin typeface="Huawei Sans" panose="020C0503030203020204" pitchFamily="34" charset="0"/>
              </a:rPr>
              <a:t>BGP4+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 xmlns:a16="http://schemas.microsoft.com/office/drawing/2014/main" id="{020D7A1D-EFAD-4C8C-B9DE-D0FAD269B77A}"/>
              </a:ext>
            </a:extLst>
          </p:cNvPr>
          <p:cNvSpPr txBox="1"/>
          <p:nvPr/>
        </p:nvSpPr>
        <p:spPr bwMode="gray">
          <a:xfrm>
            <a:off x="8578929" y="2005722"/>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sp>
        <p:nvSpPr>
          <p:cNvPr id="66" name="TextBox 120">
            <a:extLst>
              <a:ext uri="{FF2B5EF4-FFF2-40B4-BE49-F238E27FC236}">
                <a16:creationId xmlns="" xmlns:a16="http://schemas.microsoft.com/office/drawing/2014/main" id="{020D7A1D-EFAD-4C8C-B9DE-D0FAD269B77A}"/>
              </a:ext>
            </a:extLst>
          </p:cNvPr>
          <p:cNvSpPr txBox="1"/>
          <p:nvPr/>
        </p:nvSpPr>
        <p:spPr bwMode="gray">
          <a:xfrm>
            <a:off x="8578929" y="3263470"/>
            <a:ext cx="826769" cy="307657"/>
          </a:xfrm>
          <a:prstGeom prst="rect">
            <a:avLst/>
          </a:prstGeom>
          <a:noFill/>
          <a:ln>
            <a:noFill/>
          </a:ln>
        </p:spPr>
        <p:txBody>
          <a:bodyPr wrap="square" rtlCol="0">
            <a:spAutoFit/>
          </a:bodyPr>
          <a:lstStyle/>
          <a:p>
            <a:pPr fontAlgn="ctr"/>
            <a:r>
              <a:rPr lang="en-US" sz="1399" b="1" dirty="0" smtClean="0">
                <a:solidFill>
                  <a:schemeClr val="bg1">
                    <a:lumMod val="50000"/>
                  </a:schemeClr>
                </a:solidFill>
                <a:latin typeface="Huawei Sans" panose="020C0503030203020204" pitchFamily="34" charset="0"/>
              </a:rPr>
              <a:t>...</a:t>
            </a:r>
            <a:endParaRPr lang="en-US" sz="1399" b="1" dirty="0">
              <a:solidFill>
                <a:schemeClr val="bg1">
                  <a:lumMod val="50000"/>
                </a:schemeClr>
              </a:solidFill>
              <a:latin typeface="Huawei Sans" panose="020C0503030203020204" pitchFamily="34" charset="0"/>
            </a:endParaRPr>
          </a:p>
        </p:txBody>
      </p:sp>
      <p:cxnSp>
        <p:nvCxnSpPr>
          <p:cNvPr id="73" name="直接箭头连接符 72"/>
          <p:cNvCxnSpPr/>
          <p:nvPr/>
        </p:nvCxnSpPr>
        <p:spPr bwMode="gray">
          <a:xfrm>
            <a:off x="515987" y="4434076"/>
            <a:ext cx="11057402" cy="0"/>
          </a:xfrm>
          <a:prstGeom prst="straightConnector1">
            <a:avLst/>
          </a:prstGeom>
          <a:noFill/>
          <a:ln w="38100" cap="flat" cmpd="sng">
            <a:gradFill flip="none" rotWithShape="1">
              <a:gsLst>
                <a:gs pos="54000">
                  <a:srgbClr val="CCCCCC"/>
                </a:gs>
                <a:gs pos="100000">
                  <a:schemeClr val="bg1">
                    <a:lumMod val="75000"/>
                  </a:schemeClr>
                </a:gs>
                <a:gs pos="0">
                  <a:schemeClr val="bg1">
                    <a:lumMod val="85000"/>
                  </a:schemeClr>
                </a:gs>
              </a:gsLst>
              <a:lin ang="0" scaled="1"/>
              <a:tileRect/>
            </a:gradFill>
            <a:prstDash val="solid"/>
            <a:round/>
            <a:headEnd type="none" w="med" len="med"/>
            <a:tailEnd type="none" w="med" len="med"/>
          </a:ln>
        </p:spPr>
      </p:cxnSp>
      <p:sp>
        <p:nvSpPr>
          <p:cNvPr id="82" name="î$ľiḍé">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F0CFFE9D-3EFF-4BCE-B2C0-21395180A4E8}"/>
              </a:ext>
            </a:extLst>
          </p:cNvPr>
          <p:cNvSpPr/>
          <p:nvPr/>
        </p:nvSpPr>
        <p:spPr bwMode="auto">
          <a:xfrm>
            <a:off x="8259653" y="4538786"/>
            <a:ext cx="2726026" cy="1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50000"/>
              </a:lnSpc>
            </a:pPr>
            <a:r>
              <a:rPr lang="en-US" sz="1200" dirty="0" smtClean="0">
                <a:latin typeface="Huawei Sans" panose="020C0503030203020204" pitchFamily="34" charset="0"/>
              </a:rPr>
              <a:t>After years of development, many RFCs about BGP ha</a:t>
            </a:r>
            <a:r>
              <a:rPr lang="en-US" altLang="zh-CN" sz="1200" dirty="0" smtClean="0">
                <a:latin typeface="Huawei Sans" panose="020C0503030203020204" pitchFamily="34" charset="0"/>
              </a:rPr>
              <a:t>ve</a:t>
            </a:r>
            <a:r>
              <a:rPr lang="en-US" sz="1200" dirty="0" smtClean="0">
                <a:latin typeface="Huawei Sans" panose="020C0503030203020204" pitchFamily="34" charset="0"/>
              </a:rPr>
              <a:t> been released. Starting from BGP-4 (RFC 1771), BGP has become a classless routing protocol, and BGP4+ supports multiple address families.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ïṣ1ïḋè">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DF9E9F88-6BC6-4062-8246-E650B1262DA4}"/>
              </a:ext>
            </a:extLst>
          </p:cNvPr>
          <p:cNvSpPr txBox="1"/>
          <p:nvPr/>
        </p:nvSpPr>
        <p:spPr bwMode="gray">
          <a:xfrm>
            <a:off x="8139878" y="3705423"/>
            <a:ext cx="2139276" cy="347366"/>
          </a:xfrm>
          <a:prstGeom prst="rect">
            <a:avLst/>
          </a:prstGeom>
          <a:noFill/>
          <a:ln>
            <a:noFill/>
          </a:ln>
        </p:spPr>
        <p:txBody>
          <a:bodyPr wrap="square" lIns="91404" tIns="45702" rIns="91404" bIns="45702" anchor="ctr" anchorCtr="0">
            <a:noAutofit/>
          </a:bodyPr>
          <a:lstStyle/>
          <a:p>
            <a:pPr algn="ctr" fontAlgn="ctr">
              <a:buSzPct val="25000"/>
            </a:pPr>
            <a:r>
              <a:rPr lang="en-US" sz="1200" dirty="0" smtClean="0">
                <a:latin typeface="Huawei Sans" panose="020C0503030203020204" pitchFamily="34" charset="0"/>
              </a:rPr>
              <a:t>Currently, BGP4+ is proposed.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箭头连接符 84">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881DA4E0-0651-43BA-A7A0-576810632282}"/>
              </a:ext>
            </a:extLst>
          </p:cNvPr>
          <p:cNvCxnSpPr>
            <a:cxnSpLocks/>
            <a:stCxn id="84" idx="2"/>
            <a:endCxn id="86" idx="0"/>
          </p:cNvCxnSpPr>
          <p:nvPr/>
        </p:nvCxnSpPr>
        <p:spPr bwMode="gray">
          <a:xfrm flipH="1">
            <a:off x="9181406" y="4052789"/>
            <a:ext cx="0" cy="315194"/>
          </a:xfrm>
          <a:prstGeom prst="straightConnector1">
            <a:avLst/>
          </a:prstGeom>
          <a:noFill/>
          <a:ln w="19050" cap="flat" cmpd="sng">
            <a:solidFill>
              <a:srgbClr val="FFC000"/>
            </a:solidFill>
            <a:prstDash val="sysDot"/>
            <a:round/>
            <a:headEnd type="none" w="med" len="med"/>
            <a:tailEnd type="none" w="med" len="med"/>
          </a:ln>
        </p:spPr>
      </p:cxnSp>
      <p:sp>
        <p:nvSpPr>
          <p:cNvPr id="86" name="íṥḻiḓe">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0280B143-609C-4327-9D33-16A04669A463}"/>
              </a:ext>
            </a:extLst>
          </p:cNvPr>
          <p:cNvSpPr/>
          <p:nvPr/>
        </p:nvSpPr>
        <p:spPr bwMode="gray">
          <a:xfrm>
            <a:off x="9125187" y="4367983"/>
            <a:ext cx="112438" cy="112438"/>
          </a:xfrm>
          <a:prstGeom prst="ellipse">
            <a:avLst/>
          </a:prstGeom>
          <a:solidFill>
            <a:srgbClr val="00B0F0"/>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91404" tIns="45702" rIns="91404" bIns="45702" anchor="ctr">
            <a:normAutofit fontScale="25000" lnSpcReduction="20000"/>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îṧḻiďé">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D84C2345-A9EB-424F-815F-B2AD2E00470C}"/>
              </a:ext>
            </a:extLst>
          </p:cNvPr>
          <p:cNvSpPr/>
          <p:nvPr/>
        </p:nvSpPr>
        <p:spPr bwMode="auto">
          <a:xfrm>
            <a:off x="1462702" y="4538787"/>
            <a:ext cx="2610482" cy="158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latinLnBrk="1">
              <a:lnSpc>
                <a:spcPct val="150000"/>
              </a:lnSpc>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íṧ1ïďê">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53ECCB85-ECA5-46AF-B481-39A44EFECC29}"/>
              </a:ext>
            </a:extLst>
          </p:cNvPr>
          <p:cNvSpPr txBox="1"/>
          <p:nvPr/>
        </p:nvSpPr>
        <p:spPr bwMode="gray">
          <a:xfrm>
            <a:off x="1980601" y="3753048"/>
            <a:ext cx="2083057" cy="347366"/>
          </a:xfrm>
          <a:prstGeom prst="rect">
            <a:avLst/>
          </a:prstGeom>
          <a:noFill/>
          <a:ln>
            <a:noFill/>
          </a:ln>
        </p:spPr>
        <p:txBody>
          <a:bodyPr wrap="square" lIns="91404" tIns="45702" rIns="91404" bIns="45702" anchor="ctr" anchorCtr="0">
            <a:noAutofit/>
          </a:bodyPr>
          <a:lstStyle/>
          <a:p>
            <a:pPr algn="ctr" fontAlgn="ctr">
              <a:buSzPct val="25000"/>
            </a:pPr>
            <a:r>
              <a:rPr lang="en-US" sz="1200" dirty="0" smtClean="0">
                <a:latin typeface="Huawei Sans" panose="020C0503030203020204" pitchFamily="34" charset="0"/>
              </a:rPr>
              <a:t>About 1980, the concept of AS was proposed.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F6BB8AA8-C5C9-4542-9DE7-D1402DD954D9}"/>
              </a:ext>
            </a:extLst>
          </p:cNvPr>
          <p:cNvCxnSpPr>
            <a:cxnSpLocks/>
          </p:cNvCxnSpPr>
          <p:nvPr/>
        </p:nvCxnSpPr>
        <p:spPr bwMode="gray">
          <a:xfrm>
            <a:off x="3031655" y="4100414"/>
            <a:ext cx="0" cy="259221"/>
          </a:xfrm>
          <a:prstGeom prst="straightConnector1">
            <a:avLst/>
          </a:prstGeom>
          <a:noFill/>
          <a:ln w="19050" cap="flat" cmpd="sng">
            <a:solidFill>
              <a:srgbClr val="FFC000"/>
            </a:solidFill>
            <a:prstDash val="sysDot"/>
            <a:round/>
            <a:headEnd type="none" w="med" len="med"/>
            <a:tailEnd type="none" w="med" len="med"/>
          </a:ln>
        </p:spPr>
      </p:cxnSp>
      <p:sp>
        <p:nvSpPr>
          <p:cNvPr id="91" name="îşḻïḑe">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F52566FF-41CC-4C1D-AEBC-28A35FA8B6D6}"/>
              </a:ext>
            </a:extLst>
          </p:cNvPr>
          <p:cNvSpPr/>
          <p:nvPr/>
        </p:nvSpPr>
        <p:spPr bwMode="gray">
          <a:xfrm>
            <a:off x="2973169" y="4359635"/>
            <a:ext cx="112438" cy="112438"/>
          </a:xfrm>
          <a:prstGeom prst="ellipse">
            <a:avLst/>
          </a:prstGeom>
          <a:solidFill>
            <a:srgbClr val="00B0F0"/>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91404" tIns="45702" rIns="91404" bIns="45702" anchor="ctr">
            <a:normAutofit fontScale="25000" lnSpcReduction="20000"/>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í$1íḑé">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D6178516-6171-40A4-9DA2-2C9B45002D14}"/>
              </a:ext>
            </a:extLst>
          </p:cNvPr>
          <p:cNvSpPr/>
          <p:nvPr/>
        </p:nvSpPr>
        <p:spPr bwMode="auto">
          <a:xfrm>
            <a:off x="4371690" y="4538787"/>
            <a:ext cx="3615788" cy="167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50000"/>
              </a:lnSpc>
            </a:pPr>
            <a:r>
              <a:rPr lang="en-US" sz="1200" dirty="0" smtClean="0">
                <a:latin typeface="Huawei Sans" panose="020C0503030203020204" pitchFamily="34" charset="0"/>
              </a:rPr>
              <a:t>An EGP advertises only routes and does not control route selection or prevent routing loops. In 1989, BGP RFC 1105 (BGP-1) was released. RFC 1163 released in 1990 proposed the concept of path attributes. BGP can select routes and control paths based on path attributes.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直接箭头连接符 98">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3EE2AA23-CC4B-4B8D-8051-D67DAED80762}"/>
              </a:ext>
            </a:extLst>
          </p:cNvPr>
          <p:cNvCxnSpPr>
            <a:cxnSpLocks/>
            <a:stCxn id="101" idx="2"/>
            <a:endCxn id="100" idx="0"/>
          </p:cNvCxnSpPr>
          <p:nvPr/>
        </p:nvCxnSpPr>
        <p:spPr bwMode="gray">
          <a:xfrm flipH="1">
            <a:off x="6105129" y="4100414"/>
            <a:ext cx="0" cy="267569"/>
          </a:xfrm>
          <a:prstGeom prst="straightConnector1">
            <a:avLst/>
          </a:prstGeom>
          <a:noFill/>
          <a:ln w="19050" cap="flat" cmpd="sng">
            <a:solidFill>
              <a:srgbClr val="FFC000"/>
            </a:solidFill>
            <a:prstDash val="sysDot"/>
            <a:round/>
            <a:headEnd type="none" w="med" len="med"/>
            <a:tailEnd type="none" w="med" len="med"/>
          </a:ln>
        </p:spPr>
      </p:cxnSp>
      <p:sp>
        <p:nvSpPr>
          <p:cNvPr id="100" name="íṡḻíḍè">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99390F10-8607-4888-80E7-31CE86477E5E}"/>
              </a:ext>
            </a:extLst>
          </p:cNvPr>
          <p:cNvSpPr/>
          <p:nvPr/>
        </p:nvSpPr>
        <p:spPr bwMode="gray">
          <a:xfrm>
            <a:off x="6048910" y="4367983"/>
            <a:ext cx="112438" cy="112438"/>
          </a:xfrm>
          <a:prstGeom prst="ellipse">
            <a:avLst/>
          </a:prstGeom>
          <a:solidFill>
            <a:srgbClr val="00B0F0"/>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91404" tIns="45702" rIns="91404" bIns="45702" anchor="ctr">
            <a:normAutofit fontScale="25000" lnSpcReduction="20000"/>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îṧḻîdê">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17E67AC5-C13F-4314-B87D-4491A46F2389}"/>
              </a:ext>
            </a:extLst>
          </p:cNvPr>
          <p:cNvSpPr txBox="1"/>
          <p:nvPr/>
        </p:nvSpPr>
        <p:spPr bwMode="gray">
          <a:xfrm>
            <a:off x="4972467" y="3696763"/>
            <a:ext cx="2278382" cy="403651"/>
          </a:xfrm>
          <a:prstGeom prst="rect">
            <a:avLst/>
          </a:prstGeom>
          <a:noFill/>
          <a:ln>
            <a:noFill/>
          </a:ln>
        </p:spPr>
        <p:txBody>
          <a:bodyPr wrap="square" lIns="91404" tIns="45702" rIns="91404" bIns="45702" anchor="ctr" anchorCtr="0">
            <a:noAutofit/>
          </a:bodyPr>
          <a:lstStyle/>
          <a:p>
            <a:pPr algn="ctr" fontAlgn="ctr">
              <a:buSzPct val="25000"/>
            </a:pPr>
            <a:r>
              <a:rPr lang="en-US" sz="1200" dirty="0" smtClean="0">
                <a:latin typeface="Huawei Sans" panose="020C0503030203020204" pitchFamily="34" charset="0"/>
              </a:rPr>
              <a:t>In 1989, the first RFC of BGP was released.</a:t>
            </a:r>
            <a:endParaRPr lang="en-US" sz="1200" dirty="0">
              <a:latin typeface="Huawei Sans" panose="020C0503030203020204" pitchFamily="34" charset="0"/>
            </a:endParaRPr>
          </a:p>
        </p:txBody>
      </p:sp>
      <p:sp>
        <p:nvSpPr>
          <p:cNvPr id="67" name="í$1íḑé">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D6178516-6171-40A4-9DA2-2C9B45002D14}"/>
              </a:ext>
            </a:extLst>
          </p:cNvPr>
          <p:cNvSpPr/>
          <p:nvPr/>
        </p:nvSpPr>
        <p:spPr bwMode="auto">
          <a:xfrm>
            <a:off x="1031253" y="4643497"/>
            <a:ext cx="2683497" cy="167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latinLnBrk="1">
              <a:lnSpc>
                <a:spcPct val="150000"/>
              </a:lnSpc>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í$1íḑé">
            <a:extLst>
              <a:ext uri="{FF2B5EF4-FFF2-40B4-BE49-F238E27FC236}">
                <a16:creationId xmlns="" xmlns:a16="http://schemas.microsoft.com/office/drawing/2014/main" xmlns:p14="http://schemas.microsoft.com/office/powerpoint/2010/main" xmlns:a14="http://schemas.microsoft.com/office/drawing/2010/main" xmlns:lc="http://schemas.openxmlformats.org/drawingml/2006/lockedCanvas" id="{D6178516-6171-40A4-9DA2-2C9B45002D14}"/>
              </a:ext>
            </a:extLst>
          </p:cNvPr>
          <p:cNvSpPr/>
          <p:nvPr/>
        </p:nvSpPr>
        <p:spPr bwMode="auto">
          <a:xfrm>
            <a:off x="1701525" y="4538787"/>
            <a:ext cx="2621871" cy="167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50000"/>
              </a:lnSpc>
            </a:pPr>
            <a:r>
              <a:rPr lang="en-US" sz="1200" dirty="0">
                <a:latin typeface="Huawei Sans" panose="020C0503030203020204" pitchFamily="34" charset="0"/>
              </a:rPr>
              <a:t>In about 1980, the network scale expands and the number of routes increases. To solve this problem, the concept of AS is introduced. An External Gateway Protocol (EGP) is used between ASs.</a:t>
            </a:r>
          </a:p>
        </p:txBody>
      </p:sp>
    </p:spTree>
    <p:extLst>
      <p:ext uri="{BB962C8B-B14F-4D97-AF65-F5344CB8AC3E}">
        <p14:creationId xmlns:p14="http://schemas.microsoft.com/office/powerpoint/2010/main" val="2622590953"/>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CD88E3-C1B8-4385-A75E-043D677DB582}"/>
</file>

<file path=customXml/itemProps2.xml><?xml version="1.0" encoding="utf-8"?>
<ds:datastoreItem xmlns:ds="http://schemas.openxmlformats.org/officeDocument/2006/customXml" ds:itemID="{2498A634-167B-4C9D-AF5D-AED366521644}"/>
</file>

<file path=customXml/itemProps3.xml><?xml version="1.0" encoding="utf-8"?>
<ds:datastoreItem xmlns:ds="http://schemas.openxmlformats.org/officeDocument/2006/customXml" ds:itemID="{13CB0075-52D5-4E5E-A420-796231AD2522}"/>
</file>

<file path=docProps/app.xml><?xml version="1.0" encoding="utf-8"?>
<Properties xmlns="http://schemas.openxmlformats.org/officeDocument/2006/extended-properties" xmlns:vt="http://schemas.openxmlformats.org/officeDocument/2006/docPropsVTypes">
  <Template/>
  <TotalTime>4284</TotalTime>
  <Words>8022</Words>
  <Application>Microsoft Office PowerPoint</Application>
  <PresentationFormat>宽屏</PresentationFormat>
  <Paragraphs>1120</Paragraphs>
  <Slides>54</Slides>
  <Notes>54</Notes>
  <HiddenSlides>2</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54</vt:i4>
      </vt:variant>
    </vt:vector>
  </HeadingPairs>
  <TitlesOfParts>
    <vt:vector size="63" baseType="lpstr">
      <vt:lpstr>Courier New</vt:lpstr>
      <vt:lpstr>Wingdings</vt:lpstr>
      <vt:lpstr>Times New Roman</vt:lpstr>
      <vt:lpstr>Huawei Sans</vt:lpstr>
      <vt:lpstr>方正兰亭黑简体</vt:lpstr>
      <vt:lpstr>Arial</vt:lpstr>
      <vt:lpstr>微软雅黑</vt:lpstr>
      <vt:lpstr>宋体</vt:lpstr>
      <vt:lpstr>主题1</vt:lpstr>
      <vt:lpstr>PowerPoint 演示文稿</vt:lpstr>
      <vt:lpstr>BGP Basics</vt:lpstr>
      <vt:lpstr>PowerPoint 演示文稿</vt:lpstr>
      <vt:lpstr>PowerPoint 演示文稿</vt:lpstr>
      <vt:lpstr>PowerPoint 演示文稿</vt:lpstr>
      <vt:lpstr>AS</vt:lpstr>
      <vt:lpstr>Using an IGP to Transmit Routes</vt:lpstr>
      <vt:lpstr>Using BGP to Transmit Routes</vt:lpstr>
      <vt:lpstr>BGP Development History</vt:lpstr>
      <vt:lpstr>BGP Application in Enterprises</vt:lpstr>
      <vt:lpstr>PowerPoint 演示文稿</vt:lpstr>
      <vt:lpstr>Overview of BGP</vt:lpstr>
      <vt:lpstr>BGP Characteristics (1)</vt:lpstr>
      <vt:lpstr>BGP Characteristics (2)</vt:lpstr>
      <vt:lpstr>BGP Peer Relationship</vt:lpstr>
      <vt:lpstr>Establishing a BGP Peer Relationship (1)</vt:lpstr>
      <vt:lpstr>Establishing a BGP Peer Relationship (2)</vt:lpstr>
      <vt:lpstr>Source Address of a TCP Connection</vt:lpstr>
      <vt:lpstr>BGP Message Types (1)</vt:lpstr>
      <vt:lpstr>BGP Message Types (2)</vt:lpstr>
      <vt:lpstr>BGP Message Format: Header Format</vt:lpstr>
      <vt:lpstr>BGP Message Format: Open</vt:lpstr>
      <vt:lpstr>BGP Message Format: Update</vt:lpstr>
      <vt:lpstr>BGP Message Format: Notification</vt:lpstr>
      <vt:lpstr>BGP Message Format: Keepalive</vt:lpstr>
      <vt:lpstr>BGP Message Format: Route-refresh</vt:lpstr>
      <vt:lpstr>BGP State Machine (1)</vt:lpstr>
      <vt:lpstr>BGP State Machine (2)</vt:lpstr>
      <vt:lpstr>PowerPoint 演示文稿</vt:lpstr>
      <vt:lpstr>Illustration of BGP State Machine (1)</vt:lpstr>
      <vt:lpstr>Illustration of BGP State Machine (2)</vt:lpstr>
      <vt:lpstr>BGP Peer Table</vt:lpstr>
      <vt:lpstr>BGP Routing Table (1)</vt:lpstr>
      <vt:lpstr>BGP Routing Table (2)</vt:lpstr>
      <vt:lpstr>BGP Route Generation</vt:lpstr>
      <vt:lpstr>Importing Routes Using the network Command (1)</vt:lpstr>
      <vt:lpstr>Importing Routes Using the network Command (2)</vt:lpstr>
      <vt:lpstr>Importing Routes Using the import-route Command</vt:lpstr>
      <vt:lpstr>BGP Route Summarization</vt:lpstr>
      <vt:lpstr>Advertisement Rule</vt:lpstr>
      <vt:lpstr>BGP Route Advertisement Rule 1</vt:lpstr>
      <vt:lpstr>BGP Route Advertisement Rule 2</vt:lpstr>
      <vt:lpstr>BGP Route Advertisement Rule 3 (1)</vt:lpstr>
      <vt:lpstr>BGP Route Advertisement Rule 3 (2)</vt:lpstr>
      <vt:lpstr>BGP Route Advertisement Rule 4 (1)</vt:lpstr>
      <vt:lpstr>BGP Route Advertisement Rule 4 (2)</vt:lpstr>
      <vt:lpstr>PowerPoint 演示文稿</vt:lpstr>
      <vt:lpstr>BGP Configuration</vt:lpstr>
      <vt:lpstr>Configuration Example (1)</vt:lpstr>
      <vt:lpstr>Configuration Example (2)</vt:lpstr>
      <vt:lpstr>Configuration Example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184</cp:revision>
  <dcterms:created xsi:type="dcterms:W3CDTF">2018-11-29T10:16:29Z</dcterms:created>
  <dcterms:modified xsi:type="dcterms:W3CDTF">2020-08-24T02:38:02Z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(3)UTI8jIBYZ/w3V2M6bXmvO+KdSzotYJXNRdvin4MXyHb3M7SY3EHqMQpF8XzmCdvDRQONqqV0
11NA9PXojgwnKymbNqGG6HTtfthPFQ0cuOAn0Bq+cTgMuiSV2e5fUpw941GvY/GRCCXd/10i
gXssveWayNUEGwK5UD2x5qWeIky7EAGzAMMw19Ds0cUoSDGgqpvm2b8NlWF4moAM9fV4s9Jf
5wDbiq6rm6eydnzcp3</vt:lpwstr>
  </property>
  <property fmtid="{D5CDD505-2E9C-101B-9397-08002B2CF9AE}" pid="3" name="_2015_ms_pID_7253431">
    <vt:lpwstr>kW+MCZuUTirLcJ4XflEJV1thKgfMXfKj39VVyTqfkXsn3xbQRz7Pd/
OfufWUFT6zVYhH1BT+SQsC5pfd5lcqAmaGsI3ql6EmpN/9WIA1vB0ok4nMdG6W3pszg21iWA
HbM2LrEa+AmxuxwYUcQCTq2BVH9APBp1T0cxr7k4ieA7IdsCXAg1WcQ7i1wAVAC/pWMushAK
ehjqECSd2ZGt8z5Qy3EW2CXBVW8lBdQ1QmnJ</vt:lpwstr>
  </property>
  <property fmtid="{D5CDD505-2E9C-101B-9397-08002B2CF9AE}" pid="4" name="_2015_ms_pID_7253432">
    <vt:lpwstr>MA==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1598058652</vt:lpwstr>
  </property>
  <property fmtid="{D5CDD505-2E9C-101B-9397-08002B2CF9AE}" pid="9" name="ContentTypeId">
    <vt:lpwstr>0x01010002C5B4B712841F4C8A7AAEE2CD191271</vt:lpwstr>
  </property>
</Properties>
</file>